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93" r:id="rId2"/>
    <p:sldId id="258" r:id="rId3"/>
    <p:sldId id="259" r:id="rId4"/>
    <p:sldId id="260" r:id="rId5"/>
    <p:sldId id="296" r:id="rId6"/>
    <p:sldId id="261" r:id="rId7"/>
    <p:sldId id="304" r:id="rId8"/>
    <p:sldId id="297" r:id="rId9"/>
    <p:sldId id="262" r:id="rId10"/>
    <p:sldId id="298" r:id="rId11"/>
    <p:sldId id="300" r:id="rId12"/>
    <p:sldId id="301" r:id="rId13"/>
    <p:sldId id="302" r:id="rId14"/>
    <p:sldId id="303" r:id="rId15"/>
    <p:sldId id="305" r:id="rId16"/>
    <p:sldId id="306" r:id="rId17"/>
    <p:sldId id="307" r:id="rId18"/>
    <p:sldId id="308" r:id="rId19"/>
    <p:sldId id="309" r:id="rId20"/>
    <p:sldId id="310" r:id="rId21"/>
    <p:sldId id="317" r:id="rId22"/>
    <p:sldId id="313" r:id="rId23"/>
    <p:sldId id="314" r:id="rId24"/>
    <p:sldId id="315" r:id="rId25"/>
    <p:sldId id="316" r:id="rId26"/>
    <p:sldId id="318" r:id="rId27"/>
    <p:sldId id="290" r:id="rId28"/>
    <p:sldId id="319" r:id="rId29"/>
    <p:sldId id="274" r:id="rId30"/>
    <p:sldId id="294" r:id="rId3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4455"/>
    <a:srgbClr val="0E90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106" y="13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F4A947-B69F-46AB-892A-142D315848C8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64BE4-6ABB-4DFC-88F2-21DB0926AD8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791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122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322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5578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7069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1089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8851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9663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4636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3420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0642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9691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1080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590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3244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0827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7630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2445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091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4BE4-6ABB-4DFC-88F2-21DB0926AD8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4262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7483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A9BE82D-BE47-49DE-8AA6-951A8F6B4152}" type="datetimeFigureOut">
              <a:rPr lang="zh-CN" altLang="en-US" smtClean="0"/>
              <a:t>2018/12/25/Tuesday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1022D3A-80DD-4654-A118-ED731BEB6F1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76" r:id="rId17"/>
    <p:sldLayoutId id="2147483692" r:id="rId18"/>
    <p:sldLayoutId id="2147483694" r:id="rId19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44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V="1">
            <a:off x="706285" y="-6407"/>
            <a:ext cx="4536504" cy="3919364"/>
          </a:xfrm>
          <a:prstGeom prst="triangl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>
            <a:off x="2341668" y="3907971"/>
            <a:ext cx="1265739" cy="1245401"/>
          </a:xfrm>
          <a:prstGeom prst="triangl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491064" y="3809704"/>
            <a:ext cx="5545024" cy="720967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500" dirty="0">
                <a:solidFill>
                  <a:schemeClr val="bg1"/>
                </a:solidFill>
              </a:rPr>
              <a:t>指导教师：杨枨</a:t>
            </a:r>
            <a:r>
              <a:rPr lang="en-US" altLang="zh-CN" sz="1500" dirty="0">
                <a:solidFill>
                  <a:schemeClr val="bg1"/>
                </a:solidFill>
              </a:rPr>
              <a:t>    	</a:t>
            </a:r>
          </a:p>
          <a:p>
            <a:pPr algn="r"/>
            <a:r>
              <a:rPr lang="zh-CN" altLang="en-US" sz="1500" dirty="0">
                <a:solidFill>
                  <a:schemeClr val="bg1"/>
                </a:solidFill>
              </a:rPr>
              <a:t>小组成员：郦哲聪、刘乐威、王飞钢、周德阳、冯一鸣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707904" y="2571750"/>
            <a:ext cx="5328184" cy="639470"/>
          </a:xfrm>
          <a:prstGeom prst="rect">
            <a:avLst/>
          </a:prstGeom>
        </p:spPr>
        <p:txBody>
          <a:bodyPr wrap="square" lIns="68580" tIns="34290" rIns="68580" bIns="3429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800" b="1" dirty="0">
                <a:solidFill>
                  <a:schemeClr val="bg1"/>
                </a:solidFill>
              </a:rPr>
              <a:t>软件需求规格说明（</a:t>
            </a:r>
            <a:r>
              <a:rPr lang="en-US" altLang="zh-CN" sz="2800" b="1" dirty="0">
                <a:solidFill>
                  <a:schemeClr val="bg1"/>
                </a:solidFill>
              </a:rPr>
              <a:t>SRS</a:t>
            </a:r>
            <a:r>
              <a:rPr lang="zh-CN" altLang="en-US" sz="2800" b="1" dirty="0">
                <a:solidFill>
                  <a:schemeClr val="bg1"/>
                </a:solidFill>
              </a:rPr>
              <a:t>）报告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72009" y="853610"/>
            <a:ext cx="22322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G04</a:t>
            </a:r>
            <a:endParaRPr lang="zh-CN" altLang="en-US" sz="8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Armik-Red Rose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5368" y="-1117426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3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80"/>
                            </p:stCondLst>
                            <p:childTnLst>
                              <p:par>
                                <p:cTn id="29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3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5">
                <p:cTn id="3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  <p:bldP spid="19" grpId="0" animBg="1"/>
      <p:bldP spid="19" grpId="1" animBg="1"/>
      <p:bldP spid="19" grpId="2" animBg="1"/>
      <p:bldP spid="20" grpId="0"/>
      <p:bldP spid="22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6084168" y="1275606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084168" y="1760466"/>
            <a:ext cx="2664296" cy="116224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用例图分为按照四个用户群分类，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每一个用户群都有一张顶层用例图和对应的一些功能模块的用例图。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0605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zh-CN" b="1" dirty="0"/>
              <a:t>用例图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TextBox 104">
            <a:extLst>
              <a:ext uri="{FF2B5EF4-FFF2-40B4-BE49-F238E27FC236}">
                <a16:creationId xmlns:a16="http://schemas.microsoft.com/office/drawing/2014/main" id="{12797997-49E3-4EC6-9158-D1CFA8AACFA5}"/>
              </a:ext>
            </a:extLst>
          </p:cNvPr>
          <p:cNvSpPr txBox="1"/>
          <p:nvPr/>
        </p:nvSpPr>
        <p:spPr>
          <a:xfrm>
            <a:off x="2123728" y="2576458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zh-CN" b="1" dirty="0"/>
              <a:t>教师下载文档</a:t>
            </a:r>
          </a:p>
        </p:txBody>
      </p:sp>
      <p:pic>
        <p:nvPicPr>
          <p:cNvPr id="11" name="图片 10" descr="59174108100388760">
            <a:extLst>
              <a:ext uri="{FF2B5EF4-FFF2-40B4-BE49-F238E27FC236}">
                <a16:creationId xmlns:a16="http://schemas.microsoft.com/office/drawing/2014/main" id="{B9800A02-7724-4310-8DA6-40CEDCF80F9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29626" y="1108638"/>
            <a:ext cx="5269230" cy="1303655"/>
          </a:xfrm>
          <a:prstGeom prst="rect">
            <a:avLst/>
          </a:prstGeom>
        </p:spPr>
      </p:pic>
      <p:pic>
        <p:nvPicPr>
          <p:cNvPr id="12" name="图片 11" descr="403303551114416502">
            <a:extLst>
              <a:ext uri="{FF2B5EF4-FFF2-40B4-BE49-F238E27FC236}">
                <a16:creationId xmlns:a16="http://schemas.microsoft.com/office/drawing/2014/main" id="{3834C012-2912-4657-BE74-DFB560EBC35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22995" y="2922707"/>
            <a:ext cx="5273675" cy="1377235"/>
          </a:xfrm>
          <a:prstGeom prst="rect">
            <a:avLst/>
          </a:prstGeom>
        </p:spPr>
      </p:pic>
      <p:sp>
        <p:nvSpPr>
          <p:cNvPr id="13" name="TextBox 104">
            <a:extLst>
              <a:ext uri="{FF2B5EF4-FFF2-40B4-BE49-F238E27FC236}">
                <a16:creationId xmlns:a16="http://schemas.microsoft.com/office/drawing/2014/main" id="{F7664098-4079-4326-9F21-D22C2FF3FFF4}"/>
              </a:ext>
            </a:extLst>
          </p:cNvPr>
          <p:cNvSpPr txBox="1"/>
          <p:nvPr/>
        </p:nvSpPr>
        <p:spPr>
          <a:xfrm>
            <a:off x="2123728" y="4383750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b="1" dirty="0"/>
              <a:t>管理员删除项目</a:t>
            </a:r>
            <a:endParaRPr lang="zh-CN" altLang="zh-CN" b="1" dirty="0"/>
          </a:p>
        </p:txBody>
      </p:sp>
    </p:spTree>
    <p:extLst>
      <p:ext uri="{BB962C8B-B14F-4D97-AF65-F5344CB8AC3E}">
        <p14:creationId xmlns:p14="http://schemas.microsoft.com/office/powerpoint/2010/main" val="94354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6084168" y="1275606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用例场景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084168" y="1760466"/>
            <a:ext cx="2664296" cy="88216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用例场景参考了书上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IEEE830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的模板和网上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ISO9001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的模板进行了修改。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848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zh-CN" b="1" dirty="0"/>
              <a:t>用例</a:t>
            </a:r>
            <a:r>
              <a:rPr lang="zh-CN" altLang="en-US" b="1" dirty="0"/>
              <a:t>场景部分展示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1F8F923-2C8A-475F-AAC5-8412E7A236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544610"/>
              </p:ext>
            </p:extLst>
          </p:nvPr>
        </p:nvGraphicFramePr>
        <p:xfrm>
          <a:off x="472836" y="1051560"/>
          <a:ext cx="5267960" cy="30403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33980">
                  <a:extLst>
                    <a:ext uri="{9D8B030D-6E8A-4147-A177-3AD203B41FA5}">
                      <a16:colId xmlns:a16="http://schemas.microsoft.com/office/drawing/2014/main" val="967035156"/>
                    </a:ext>
                  </a:extLst>
                </a:gridCol>
                <a:gridCol w="2633980">
                  <a:extLst>
                    <a:ext uri="{9D8B030D-6E8A-4147-A177-3AD203B41FA5}">
                      <a16:colId xmlns:a16="http://schemas.microsoft.com/office/drawing/2014/main" val="26086515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ID</a:t>
                      </a:r>
                      <a:r>
                        <a:rPr lang="zh-CN" sz="1050" kern="100">
                          <a:effectLst/>
                        </a:rPr>
                        <a:t>和名称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A-1-1,</a:t>
                      </a:r>
                      <a:r>
                        <a:rPr lang="zh-CN" sz="1050" kern="100">
                          <a:effectLst/>
                        </a:rPr>
                        <a:t>管理员登陆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955608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创建人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冯一鸣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57780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创建时间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2018</a:t>
                      </a:r>
                      <a:r>
                        <a:rPr lang="zh-CN" sz="1050" kern="100">
                          <a:effectLst/>
                        </a:rPr>
                        <a:t>年</a:t>
                      </a:r>
                      <a:r>
                        <a:rPr lang="en-US" sz="1050" kern="100">
                          <a:effectLst/>
                        </a:rPr>
                        <a:t>12</a:t>
                      </a:r>
                      <a:r>
                        <a:rPr lang="zh-CN" sz="1050" kern="100">
                          <a:effectLst/>
                        </a:rPr>
                        <a:t>月</a:t>
                      </a:r>
                      <a:r>
                        <a:rPr lang="en-US" sz="1050" kern="100">
                          <a:effectLst/>
                        </a:rPr>
                        <a:t>19</a:t>
                      </a:r>
                      <a:r>
                        <a:rPr lang="zh-CN" sz="1050" kern="100">
                          <a:effectLst/>
                        </a:rPr>
                        <a:t>日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43349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管理员输入用户名密码进入系统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275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触发条件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管理员希望进入系统管理网站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94662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前置条件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</a:t>
                      </a:r>
                      <a:r>
                        <a:rPr lang="zh-CN" sz="1050" kern="100">
                          <a:effectLst/>
                        </a:rPr>
                        <a:t>管理员的身份通过认证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1986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后置条件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</a:t>
                      </a:r>
                      <a:r>
                        <a:rPr lang="zh-CN" sz="1050" kern="100">
                          <a:effectLst/>
                        </a:rPr>
                        <a:t>管理员进入网站管理页面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4249984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正常流程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1-1.0</a:t>
                      </a:r>
                      <a:r>
                        <a:rPr lang="zh-CN" sz="1050" kern="100">
                          <a:effectLst/>
                        </a:rPr>
                        <a:t>输入用户名密码进入网站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</a:t>
                      </a:r>
                      <a:r>
                        <a:rPr lang="zh-CN" sz="1050" kern="100">
                          <a:effectLst/>
                        </a:rPr>
                        <a:t>管理员打开网站登陆页面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2.</a:t>
                      </a:r>
                      <a:r>
                        <a:rPr lang="zh-CN" sz="1050" kern="100">
                          <a:effectLst/>
                        </a:rPr>
                        <a:t>管理员输入用户名密码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3.</a:t>
                      </a:r>
                      <a:r>
                        <a:rPr lang="zh-CN" sz="1050" kern="100">
                          <a:effectLst/>
                        </a:rPr>
                        <a:t>账号密码正确，进入网站管理页面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637826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可选流程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无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77569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异常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1-1.0E1</a:t>
                      </a:r>
                      <a:r>
                        <a:rPr lang="zh-CN" sz="1050" kern="100">
                          <a:effectLst/>
                        </a:rPr>
                        <a:t>用户名密码错误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</a:t>
                      </a:r>
                      <a:r>
                        <a:rPr lang="zh-CN" sz="1050" kern="100">
                          <a:effectLst/>
                        </a:rPr>
                        <a:t>系统提示信息：用户名密码错误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1-1.0E1</a:t>
                      </a:r>
                      <a:r>
                        <a:rPr lang="zh-CN" sz="1050" kern="100">
                          <a:effectLst/>
                        </a:rPr>
                        <a:t>用户名为空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</a:t>
                      </a:r>
                      <a:r>
                        <a:rPr lang="zh-CN" sz="1050" kern="100">
                          <a:effectLst/>
                        </a:rPr>
                        <a:t>系统提示信息：用户名不能为空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1-1.0E3</a:t>
                      </a:r>
                      <a:r>
                        <a:rPr lang="zh-CN" sz="1050" kern="100">
                          <a:effectLst/>
                        </a:rPr>
                        <a:t>密码为空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</a:t>
                      </a:r>
                      <a:r>
                        <a:rPr lang="zh-CN" sz="1050" kern="100">
                          <a:effectLst/>
                        </a:rPr>
                        <a:t>系统提示信息：密码不能为空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58341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优先级</a:t>
                      </a:r>
                      <a:endParaRPr lang="zh-CN" sz="105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82300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73041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5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106" grpId="0"/>
      <p:bldP spid="4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239852" y="4595844"/>
            <a:ext cx="266429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界面原型采用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Axure RP 8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20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823A121C-904C-4FC5-A4FC-2BA8C1014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42" y="636826"/>
            <a:ext cx="7665022" cy="373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5444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239852" y="4595844"/>
            <a:ext cx="2664296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界面原型采用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Axure RP 8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320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DCEE66D7-EA3C-4FFA-8995-CA4BE40E6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586" y="617917"/>
            <a:ext cx="8118180" cy="397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2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1752384" y="4591313"/>
            <a:ext cx="4986554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用活动图的形式绘制对话框图，直接对应用例场景和界面原型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25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对话框图部分展示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8CBD1BE-B6FF-486C-AF00-2CCCFCEE0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7598144"/>
              </p:ext>
            </p:extLst>
          </p:nvPr>
        </p:nvGraphicFramePr>
        <p:xfrm>
          <a:off x="360457" y="1211580"/>
          <a:ext cx="4175760" cy="27203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07953">
                  <a:extLst>
                    <a:ext uri="{9D8B030D-6E8A-4147-A177-3AD203B41FA5}">
                      <a16:colId xmlns:a16="http://schemas.microsoft.com/office/drawing/2014/main" val="1653363751"/>
                    </a:ext>
                  </a:extLst>
                </a:gridCol>
                <a:gridCol w="2067807">
                  <a:extLst>
                    <a:ext uri="{9D8B030D-6E8A-4147-A177-3AD203B41FA5}">
                      <a16:colId xmlns:a16="http://schemas.microsoft.com/office/drawing/2014/main" val="42660903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ID</a:t>
                      </a:r>
                      <a:r>
                        <a:rPr lang="zh-CN" sz="1050" kern="100">
                          <a:effectLst/>
                        </a:rPr>
                        <a:t>和名称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A-4-2</a:t>
                      </a:r>
                      <a:r>
                        <a:rPr lang="zh-CN" sz="1050" kern="100" dirty="0">
                          <a:effectLst/>
                        </a:rPr>
                        <a:t>下载管理日志文件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73708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管理员下载指定条件下管理员对系统的操作到指定目录下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45507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触发条件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管理员下载指定条件下管理员对系统的操作到指定目录下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863640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前置条件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</a:t>
                      </a:r>
                      <a:r>
                        <a:rPr lang="zh-CN" sz="1050" kern="100">
                          <a:effectLst/>
                        </a:rPr>
                        <a:t>管理员身份得到认证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1672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后置条件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</a:t>
                      </a:r>
                      <a:r>
                        <a:rPr lang="zh-CN" sz="1050" kern="100">
                          <a:effectLst/>
                        </a:rPr>
                        <a:t>管理员进入管理员操作的信息列表界面 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337997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正常流程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4-2.0</a:t>
                      </a:r>
                      <a:r>
                        <a:rPr lang="zh-CN" sz="1050" kern="100">
                          <a:effectLst/>
                        </a:rPr>
                        <a:t>管理员查找管理日志文件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</a:t>
                      </a:r>
                      <a:r>
                        <a:rPr lang="zh-CN" sz="1050" kern="100">
                          <a:effectLst/>
                        </a:rPr>
                        <a:t>管理员查找指定条件下管理日志文件（见</a:t>
                      </a:r>
                      <a:r>
                        <a:rPr lang="en-US" sz="1050" kern="100">
                          <a:effectLst/>
                        </a:rPr>
                        <a:t>A-4-1</a:t>
                      </a:r>
                      <a:r>
                        <a:rPr lang="zh-CN" sz="1050" kern="100">
                          <a:effectLst/>
                        </a:rPr>
                        <a:t>）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2.</a:t>
                      </a:r>
                      <a:r>
                        <a:rPr lang="zh-CN" sz="1050" kern="100">
                          <a:effectLst/>
                        </a:rPr>
                        <a:t>管理员通过复选框，选择需要的管理日志文件。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3.</a:t>
                      </a:r>
                      <a:r>
                        <a:rPr lang="zh-CN" sz="1050" kern="100">
                          <a:effectLst/>
                        </a:rPr>
                        <a:t>点击下载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88133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可选流程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暂无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010290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异常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4-2.0E1</a:t>
                      </a:r>
                      <a:r>
                        <a:rPr lang="zh-CN" sz="1050" kern="100">
                          <a:effectLst/>
                        </a:rPr>
                        <a:t>未选中下载管理日志文件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7959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优先级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73705380"/>
                  </a:ext>
                </a:extLst>
              </a:tr>
            </a:tbl>
          </a:graphicData>
        </a:graphic>
      </p:graphicFrame>
      <p:pic>
        <p:nvPicPr>
          <p:cNvPr id="9" name="图片 8">
            <a:extLst>
              <a:ext uri="{FF2B5EF4-FFF2-40B4-BE49-F238E27FC236}">
                <a16:creationId xmlns:a16="http://schemas.microsoft.com/office/drawing/2014/main" id="{AD4A3B0D-E6C8-45B0-A4CC-7CA9D0E2BFE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50733" y="123478"/>
            <a:ext cx="3752850" cy="44196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D429F40-4A9C-4C27-AD51-3F4E01440F1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07544" y="1716604"/>
            <a:ext cx="8806296" cy="1233348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38693402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32040" y="1504217"/>
            <a:ext cx="2539798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en-US" altLang="zh-CN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SRS</a:t>
            </a: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837111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-255754" y="790501"/>
            <a:ext cx="7924098" cy="422423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en-US" altLang="zh-CN" b="1" dirty="0"/>
              <a:t>3.1.1 </a:t>
            </a:r>
            <a:r>
              <a:rPr lang="zh-CN" altLang="en-US" b="1" dirty="0"/>
              <a:t>正确性</a:t>
            </a:r>
            <a:endParaRPr lang="en-US" altLang="zh-CN" b="1" dirty="0"/>
          </a:p>
          <a:p>
            <a:pPr lvl="2"/>
            <a:r>
              <a:rPr lang="zh-CN" altLang="en-US" b="1" dirty="0"/>
              <a:t>       本系统在需求开发与设计阶段设计了详细的测试用例，用以测试并保证网站系统的正确性。</a:t>
            </a:r>
            <a:endParaRPr lang="en-US" altLang="zh-CN" b="1" dirty="0"/>
          </a:p>
          <a:p>
            <a:pPr lvl="2"/>
            <a:r>
              <a:rPr lang="en-US" altLang="zh-CN" b="1" dirty="0"/>
              <a:t>3.1.2 </a:t>
            </a:r>
            <a:r>
              <a:rPr lang="zh-CN" altLang="en-US" b="1" dirty="0"/>
              <a:t>可靠性</a:t>
            </a:r>
          </a:p>
          <a:p>
            <a:pPr lvl="2"/>
            <a:r>
              <a:rPr lang="zh-CN" altLang="en-US" b="1" dirty="0"/>
              <a:t>       本系统会自动更新、保存每天的运行日志，管理员也会定期在网站系统的运行时间内对网站进行备份，也可以设置自动备份，在发生异常事故时能及时恢复。</a:t>
            </a:r>
            <a:endParaRPr lang="en-US" altLang="zh-CN" b="1" dirty="0"/>
          </a:p>
          <a:p>
            <a:pPr lvl="2"/>
            <a:r>
              <a:rPr lang="en-US" altLang="zh-CN" b="1" dirty="0"/>
              <a:t>3.1.3 </a:t>
            </a:r>
            <a:r>
              <a:rPr lang="zh-CN" altLang="en-US" b="1" dirty="0"/>
              <a:t>易用性</a:t>
            </a:r>
          </a:p>
          <a:p>
            <a:pPr lvl="2"/>
            <a:r>
              <a:rPr lang="zh-CN" altLang="en-US" b="1" dirty="0"/>
              <a:t>       本系统在需求开发阶段与各用户代表进行了多次详细深入的访谈，并且在界面的设计上基本保持各类用户一致的体验。且网站有帮助功能附有用户手册。</a:t>
            </a:r>
            <a:endParaRPr lang="en-US" altLang="zh-CN" b="1" dirty="0"/>
          </a:p>
          <a:p>
            <a:pPr lvl="2"/>
            <a:r>
              <a:rPr lang="en-US" altLang="zh-CN" b="1" dirty="0"/>
              <a:t>3.1.4 </a:t>
            </a:r>
            <a:r>
              <a:rPr lang="zh-CN" altLang="en-US" b="1" dirty="0"/>
              <a:t>性能需求</a:t>
            </a:r>
            <a:endParaRPr lang="en-US" altLang="zh-CN" b="1" dirty="0"/>
          </a:p>
          <a:p>
            <a:pPr lvl="2"/>
            <a:r>
              <a:rPr lang="zh-CN" altLang="en-US" b="1" dirty="0"/>
              <a:t>       一个普通接受的响应时间标准为</a:t>
            </a:r>
            <a:r>
              <a:rPr lang="en-US" altLang="zh-CN" b="1" dirty="0"/>
              <a:t>2</a:t>
            </a:r>
            <a:r>
              <a:rPr lang="zh-CN" altLang="en-US" b="1" dirty="0"/>
              <a:t>：</a:t>
            </a:r>
            <a:r>
              <a:rPr lang="en-US" altLang="zh-CN" b="1" dirty="0"/>
              <a:t>5</a:t>
            </a:r>
            <a:r>
              <a:rPr lang="zh-CN" altLang="en-US" b="1" dirty="0"/>
              <a:t>：</a:t>
            </a:r>
            <a:r>
              <a:rPr lang="en-US" altLang="zh-CN" b="1" dirty="0"/>
              <a:t>10</a:t>
            </a:r>
            <a:r>
              <a:rPr lang="zh-CN" altLang="en-US" b="1" dirty="0"/>
              <a:t>，故本网站响应时间要就在</a:t>
            </a:r>
            <a:r>
              <a:rPr lang="en-US" altLang="zh-CN" b="1" dirty="0"/>
              <a:t>2s</a:t>
            </a:r>
            <a:r>
              <a:rPr lang="zh-CN" altLang="en-US" b="1" dirty="0"/>
              <a:t>之内</a:t>
            </a:r>
          </a:p>
          <a:p>
            <a:pPr lvl="2"/>
            <a:endParaRPr lang="zh-CN" altLang="en-US" b="1" dirty="0"/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73316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非功能需求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35935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107544" y="1152130"/>
            <a:ext cx="7924098" cy="33932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zh-CN" altLang="en-US" b="1" dirty="0"/>
              <a:t>小组规定：</a:t>
            </a:r>
            <a:endParaRPr lang="en-US" altLang="zh-CN" b="1" dirty="0"/>
          </a:p>
          <a:p>
            <a:pPr lvl="2"/>
            <a:r>
              <a:rPr lang="en-US" altLang="zh-CN" dirty="0"/>
              <a:t>       </a:t>
            </a:r>
            <a:r>
              <a:rPr lang="zh-CN" altLang="zh-CN" dirty="0"/>
              <a:t>优先级矩阵中的</a:t>
            </a:r>
            <a:r>
              <a:rPr lang="zh-CN" altLang="zh-CN" dirty="0">
                <a:solidFill>
                  <a:srgbClr val="FF0000"/>
                </a:solidFill>
              </a:rPr>
              <a:t>相对收益以及相对损失分别由各用户代表填写</a:t>
            </a:r>
            <a:r>
              <a:rPr lang="zh-CN" altLang="zh-CN" dirty="0"/>
              <a:t>，教师用户部分由教师代表</a:t>
            </a:r>
            <a:r>
              <a:rPr lang="en-US" altLang="zh-CN" dirty="0"/>
              <a:t>-</a:t>
            </a:r>
            <a:r>
              <a:rPr lang="zh-CN" altLang="zh-CN" dirty="0"/>
              <a:t>杨枨老师填写，管理员用户部分由管理员代表</a:t>
            </a:r>
            <a:r>
              <a:rPr lang="en-US" altLang="zh-CN" dirty="0"/>
              <a:t>-</a:t>
            </a:r>
            <a:r>
              <a:rPr lang="zh-CN" altLang="zh-CN" dirty="0"/>
              <a:t>学长或者学姐填写，学生用户代表部分由学生代表</a:t>
            </a:r>
            <a:r>
              <a:rPr lang="en-US" altLang="zh-CN" dirty="0"/>
              <a:t>-</a:t>
            </a:r>
            <a:r>
              <a:rPr lang="zh-CN" altLang="zh-CN" dirty="0"/>
              <a:t>陈铉文同学填写，</a:t>
            </a:r>
            <a:r>
              <a:rPr lang="en-US" altLang="zh-CN" dirty="0"/>
              <a:t>owner</a:t>
            </a:r>
            <a:r>
              <a:rPr lang="zh-CN" altLang="zh-CN" dirty="0"/>
              <a:t>部分由杨枨老师填写。打分标准为：</a:t>
            </a:r>
            <a:r>
              <a:rPr lang="zh-CN" altLang="zh-CN" b="1" dirty="0">
                <a:solidFill>
                  <a:srgbClr val="FF0000"/>
                </a:solidFill>
              </a:rPr>
              <a:t>打分范围为</a:t>
            </a:r>
            <a:r>
              <a:rPr lang="en-US" altLang="zh-CN" b="1" dirty="0">
                <a:solidFill>
                  <a:srgbClr val="FF0000"/>
                </a:solidFill>
              </a:rPr>
              <a:t>1-9</a:t>
            </a:r>
            <a:r>
              <a:rPr lang="en-US" altLang="zh-CN" dirty="0"/>
              <a:t>,1</a:t>
            </a:r>
            <a:r>
              <a:rPr lang="zh-CN" altLang="zh-CN" dirty="0"/>
              <a:t>代表影响非常轻微，</a:t>
            </a:r>
            <a:r>
              <a:rPr lang="en-US" altLang="zh-CN" dirty="0"/>
              <a:t>2</a:t>
            </a:r>
            <a:r>
              <a:rPr lang="zh-CN" altLang="zh-CN" dirty="0"/>
              <a:t>代表影响轻微，</a:t>
            </a:r>
            <a:r>
              <a:rPr lang="en-US" altLang="zh-CN" dirty="0"/>
              <a:t>3</a:t>
            </a:r>
            <a:r>
              <a:rPr lang="zh-CN" altLang="zh-CN" dirty="0"/>
              <a:t>代表影响较为轻微，</a:t>
            </a:r>
            <a:r>
              <a:rPr lang="en-US" altLang="zh-CN" dirty="0"/>
              <a:t>4</a:t>
            </a:r>
            <a:r>
              <a:rPr lang="zh-CN" altLang="zh-CN" dirty="0"/>
              <a:t>代表影响一般，</a:t>
            </a:r>
            <a:r>
              <a:rPr lang="en-US" altLang="zh-CN" dirty="0"/>
              <a:t>5</a:t>
            </a:r>
            <a:r>
              <a:rPr lang="zh-CN" altLang="zh-CN" dirty="0"/>
              <a:t>代表影响有点重要，</a:t>
            </a:r>
            <a:r>
              <a:rPr lang="en-US" altLang="zh-CN" dirty="0"/>
              <a:t>6</a:t>
            </a:r>
            <a:r>
              <a:rPr lang="zh-CN" altLang="zh-CN" dirty="0"/>
              <a:t>代表影响较为重要，</a:t>
            </a:r>
            <a:r>
              <a:rPr lang="en-US" altLang="zh-CN" dirty="0"/>
              <a:t>7</a:t>
            </a:r>
            <a:r>
              <a:rPr lang="zh-CN" altLang="zh-CN" dirty="0"/>
              <a:t>代表影响重要，</a:t>
            </a:r>
            <a:r>
              <a:rPr lang="en-US" altLang="zh-CN" dirty="0"/>
              <a:t>8</a:t>
            </a:r>
            <a:r>
              <a:rPr lang="zh-CN" altLang="zh-CN" dirty="0"/>
              <a:t>代表影响很重要，</a:t>
            </a:r>
            <a:r>
              <a:rPr lang="en-US" altLang="zh-CN" dirty="0"/>
              <a:t>9</a:t>
            </a:r>
            <a:r>
              <a:rPr lang="zh-CN" altLang="zh-CN" dirty="0"/>
              <a:t>代表极具影响。</a:t>
            </a:r>
            <a:r>
              <a:rPr lang="zh-CN" altLang="zh-CN" b="1" dirty="0">
                <a:solidFill>
                  <a:srgbClr val="FF0000"/>
                </a:solidFill>
              </a:rPr>
              <a:t>优先级</a:t>
            </a:r>
            <a:r>
              <a:rPr lang="en-US" altLang="zh-CN" b="1" dirty="0">
                <a:solidFill>
                  <a:srgbClr val="FF0000"/>
                </a:solidFill>
              </a:rPr>
              <a:t>=A*</a:t>
            </a:r>
            <a:r>
              <a:rPr lang="zh-CN" altLang="zh-CN" b="1" dirty="0">
                <a:solidFill>
                  <a:srgbClr val="FF0000"/>
                </a:solidFill>
              </a:rPr>
              <a:t>价值</a:t>
            </a:r>
            <a:r>
              <a:rPr lang="en-US" altLang="zh-CN" b="1" dirty="0">
                <a:solidFill>
                  <a:srgbClr val="FF0000"/>
                </a:solidFill>
              </a:rPr>
              <a:t>%/</a:t>
            </a:r>
            <a:r>
              <a:rPr lang="zh-CN" altLang="zh-CN" b="1" dirty="0">
                <a:solidFill>
                  <a:srgbClr val="FF0000"/>
                </a:solidFill>
              </a:rPr>
              <a:t>（成本</a:t>
            </a:r>
            <a:r>
              <a:rPr lang="en-US" altLang="zh-CN" b="1" dirty="0">
                <a:solidFill>
                  <a:srgbClr val="FF0000"/>
                </a:solidFill>
              </a:rPr>
              <a:t>%+</a:t>
            </a:r>
            <a:r>
              <a:rPr lang="zh-CN" altLang="zh-CN" b="1" dirty="0">
                <a:solidFill>
                  <a:srgbClr val="FF0000"/>
                </a:solidFill>
              </a:rPr>
              <a:t>风险</a:t>
            </a:r>
            <a:r>
              <a:rPr lang="en-US" altLang="zh-CN" b="1" dirty="0">
                <a:solidFill>
                  <a:srgbClr val="FF0000"/>
                </a:solidFill>
              </a:rPr>
              <a:t>%</a:t>
            </a:r>
            <a:r>
              <a:rPr lang="zh-CN" altLang="zh-CN" b="1" dirty="0">
                <a:solidFill>
                  <a:srgbClr val="FF0000"/>
                </a:solidFill>
              </a:rPr>
              <a:t>）</a:t>
            </a:r>
            <a:r>
              <a:rPr lang="zh-CN" altLang="zh-CN" dirty="0"/>
              <a:t>（各代表类别权重</a:t>
            </a:r>
            <a:r>
              <a:rPr lang="en-US" altLang="zh-CN" dirty="0"/>
              <a:t>A</a:t>
            </a:r>
            <a:r>
              <a:rPr lang="zh-CN" altLang="zh-CN" dirty="0"/>
              <a:t>：客户代表</a:t>
            </a:r>
            <a:r>
              <a:rPr lang="en-US" altLang="zh-CN" dirty="0"/>
              <a:t>*1.5</a:t>
            </a:r>
            <a:r>
              <a:rPr lang="zh-CN" altLang="zh-CN" dirty="0"/>
              <a:t>；用户代表</a:t>
            </a:r>
            <a:r>
              <a:rPr lang="en-US" altLang="zh-CN" dirty="0"/>
              <a:t>*1.0</a:t>
            </a:r>
            <a:r>
              <a:rPr lang="zh-CN" altLang="zh-CN" dirty="0"/>
              <a:t>；游客代表</a:t>
            </a:r>
            <a:r>
              <a:rPr lang="en-US" altLang="zh-CN" dirty="0"/>
              <a:t>*0.5</a:t>
            </a:r>
            <a:r>
              <a:rPr lang="zh-CN" altLang="zh-CN" dirty="0"/>
              <a:t>）</a:t>
            </a:r>
            <a:endParaRPr lang="en-US" altLang="zh-CN" dirty="0"/>
          </a:p>
          <a:p>
            <a:pPr lvl="2"/>
            <a:r>
              <a:rPr lang="zh-CN" altLang="en-US" b="1" dirty="0"/>
              <a:t>更具小组选题情况，我们将用户分为四类（教师、学生、案例拥有者、管理员）进行需求优先级排序。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1948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需求优先级打分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227493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1948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需求优先级打分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0D766EB-463F-4D87-8484-7DD1054922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722868"/>
              </p:ext>
            </p:extLst>
          </p:nvPr>
        </p:nvGraphicFramePr>
        <p:xfrm>
          <a:off x="1703582" y="1219777"/>
          <a:ext cx="4732021" cy="32404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60710">
                  <a:extLst>
                    <a:ext uri="{9D8B030D-6E8A-4147-A177-3AD203B41FA5}">
                      <a16:colId xmlns:a16="http://schemas.microsoft.com/office/drawing/2014/main" val="913921799"/>
                    </a:ext>
                  </a:extLst>
                </a:gridCol>
                <a:gridCol w="487418">
                  <a:extLst>
                    <a:ext uri="{9D8B030D-6E8A-4147-A177-3AD203B41FA5}">
                      <a16:colId xmlns:a16="http://schemas.microsoft.com/office/drawing/2014/main" val="2796702214"/>
                    </a:ext>
                  </a:extLst>
                </a:gridCol>
                <a:gridCol w="345255">
                  <a:extLst>
                    <a:ext uri="{9D8B030D-6E8A-4147-A177-3AD203B41FA5}">
                      <a16:colId xmlns:a16="http://schemas.microsoft.com/office/drawing/2014/main" val="3488075300"/>
                    </a:ext>
                  </a:extLst>
                </a:gridCol>
                <a:gridCol w="274173">
                  <a:extLst>
                    <a:ext uri="{9D8B030D-6E8A-4147-A177-3AD203B41FA5}">
                      <a16:colId xmlns:a16="http://schemas.microsoft.com/office/drawing/2014/main" val="1641967978"/>
                    </a:ext>
                  </a:extLst>
                </a:gridCol>
                <a:gridCol w="294482">
                  <a:extLst>
                    <a:ext uri="{9D8B030D-6E8A-4147-A177-3AD203B41FA5}">
                      <a16:colId xmlns:a16="http://schemas.microsoft.com/office/drawing/2014/main" val="1019517170"/>
                    </a:ext>
                  </a:extLst>
                </a:gridCol>
                <a:gridCol w="375718">
                  <a:extLst>
                    <a:ext uri="{9D8B030D-6E8A-4147-A177-3AD203B41FA5}">
                      <a16:colId xmlns:a16="http://schemas.microsoft.com/office/drawing/2014/main" val="3772299014"/>
                    </a:ext>
                  </a:extLst>
                </a:gridCol>
                <a:gridCol w="294482">
                  <a:extLst>
                    <a:ext uri="{9D8B030D-6E8A-4147-A177-3AD203B41FA5}">
                      <a16:colId xmlns:a16="http://schemas.microsoft.com/office/drawing/2014/main" val="3343496607"/>
                    </a:ext>
                  </a:extLst>
                </a:gridCol>
                <a:gridCol w="355409">
                  <a:extLst>
                    <a:ext uri="{9D8B030D-6E8A-4147-A177-3AD203B41FA5}">
                      <a16:colId xmlns:a16="http://schemas.microsoft.com/office/drawing/2014/main" val="3742279688"/>
                    </a:ext>
                  </a:extLst>
                </a:gridCol>
                <a:gridCol w="294482">
                  <a:extLst>
                    <a:ext uri="{9D8B030D-6E8A-4147-A177-3AD203B41FA5}">
                      <a16:colId xmlns:a16="http://schemas.microsoft.com/office/drawing/2014/main" val="609591141"/>
                    </a:ext>
                  </a:extLst>
                </a:gridCol>
                <a:gridCol w="324946">
                  <a:extLst>
                    <a:ext uri="{9D8B030D-6E8A-4147-A177-3AD203B41FA5}">
                      <a16:colId xmlns:a16="http://schemas.microsoft.com/office/drawing/2014/main" val="3183242520"/>
                    </a:ext>
                  </a:extLst>
                </a:gridCol>
                <a:gridCol w="324946">
                  <a:extLst>
                    <a:ext uri="{9D8B030D-6E8A-4147-A177-3AD203B41FA5}">
                      <a16:colId xmlns:a16="http://schemas.microsoft.com/office/drawing/2014/main" val="389573262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功能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相对收益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相对损失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总价值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价值</a:t>
                      </a:r>
                      <a:r>
                        <a:rPr lang="en-US" sz="1050" kern="100">
                          <a:effectLst/>
                        </a:rPr>
                        <a:t>%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相对成本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成本</a:t>
                      </a:r>
                      <a:r>
                        <a:rPr lang="en-US" sz="1050" kern="100">
                          <a:effectLst/>
                        </a:rPr>
                        <a:t>%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相对风险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风险</a:t>
                      </a:r>
                      <a:r>
                        <a:rPr lang="en-US" sz="1050" kern="100">
                          <a:effectLst/>
                        </a:rPr>
                        <a:t>%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用户权值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优先级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3606044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学生登陆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5620580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学生注册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539666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忘记密码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509195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项目管理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281214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创建新实例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4942321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案例详情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786708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组员管理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764993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最新消息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24346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查看正在进行任务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87813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查看我的任务总览 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876503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查看任务甘特图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9347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文档浏览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53302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查看已有资料列表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41898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上传资料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0868516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查看最终评价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　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　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77126142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36AD953A-C7BD-45EF-8DDD-675636D10815}"/>
              </a:ext>
            </a:extLst>
          </p:cNvPr>
          <p:cNvSpPr txBox="1"/>
          <p:nvPr/>
        </p:nvSpPr>
        <p:spPr>
          <a:xfrm>
            <a:off x="1115616" y="77155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部分学生需求优先级打分表展示</a:t>
            </a:r>
          </a:p>
        </p:txBody>
      </p:sp>
    </p:spTree>
    <p:extLst>
      <p:ext uri="{BB962C8B-B14F-4D97-AF65-F5344CB8AC3E}">
        <p14:creationId xmlns:p14="http://schemas.microsoft.com/office/powerpoint/2010/main" val="3162469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107544" y="1152130"/>
            <a:ext cx="792409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zh-CN" altLang="en-US" b="1" dirty="0"/>
              <a:t>用例级别数据字典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5F42124-09DE-499B-AAB9-C33DAF6DA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713410"/>
              </p:ext>
            </p:extLst>
          </p:nvPr>
        </p:nvGraphicFramePr>
        <p:xfrm>
          <a:off x="3347864" y="400275"/>
          <a:ext cx="4913997" cy="46939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2681">
                  <a:extLst>
                    <a:ext uri="{9D8B030D-6E8A-4147-A177-3AD203B41FA5}">
                      <a16:colId xmlns:a16="http://schemas.microsoft.com/office/drawing/2014/main" val="3086451609"/>
                    </a:ext>
                  </a:extLst>
                </a:gridCol>
                <a:gridCol w="982681">
                  <a:extLst>
                    <a:ext uri="{9D8B030D-6E8A-4147-A177-3AD203B41FA5}">
                      <a16:colId xmlns:a16="http://schemas.microsoft.com/office/drawing/2014/main" val="1350147479"/>
                    </a:ext>
                  </a:extLst>
                </a:gridCol>
                <a:gridCol w="982681">
                  <a:extLst>
                    <a:ext uri="{9D8B030D-6E8A-4147-A177-3AD203B41FA5}">
                      <a16:colId xmlns:a16="http://schemas.microsoft.com/office/drawing/2014/main" val="2073467582"/>
                    </a:ext>
                  </a:extLst>
                </a:gridCol>
                <a:gridCol w="982681">
                  <a:extLst>
                    <a:ext uri="{9D8B030D-6E8A-4147-A177-3AD203B41FA5}">
                      <a16:colId xmlns:a16="http://schemas.microsoft.com/office/drawing/2014/main" val="1370744690"/>
                    </a:ext>
                  </a:extLst>
                </a:gridCol>
                <a:gridCol w="983273">
                  <a:extLst>
                    <a:ext uri="{9D8B030D-6E8A-4147-A177-3AD203B41FA5}">
                      <a16:colId xmlns:a16="http://schemas.microsoft.com/office/drawing/2014/main" val="712184928"/>
                    </a:ext>
                  </a:extLst>
                </a:gridCol>
              </a:tblGrid>
              <a:tr h="21047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数据元素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描述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数据构成或者数据类型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数据长度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数据取值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2726393510"/>
                  </a:ext>
                </a:extLst>
              </a:tr>
              <a:tr h="21047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系统登入申请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系统登入申请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用户名称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用户密码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3211830332"/>
                  </a:ext>
                </a:extLst>
              </a:tr>
              <a:tr h="73665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忘记密码申请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忘记密码，进行新密码设置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用户名称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用户密码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确认密码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真实姓名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身份证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邮箱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验证码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 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3398017683"/>
                  </a:ext>
                </a:extLst>
              </a:tr>
              <a:tr h="73665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注册申请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进行注册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用户名称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用户密码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确认密码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真实姓名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身份证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邮箱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+</a:t>
                      </a:r>
                      <a:r>
                        <a:rPr lang="zh-CN" sz="1100" kern="100" dirty="0">
                          <a:effectLst/>
                        </a:rPr>
                        <a:t>验证码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2602417022"/>
                  </a:ext>
                </a:extLst>
              </a:tr>
              <a:tr h="73665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正在进行的项目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学生界面正在进行的项目粗览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项目名称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案例名称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角色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项目创建者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项目创建时间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2022036898"/>
                  </a:ext>
                </a:extLst>
              </a:tr>
              <a:tr h="3157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最新消息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学生正在进行项目中的消息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消息类型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消息内容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1171782028"/>
                  </a:ext>
                </a:extLst>
              </a:tr>
              <a:tr h="3157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队员信息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在同一个项目的队员信息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角色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+</a:t>
                      </a:r>
                      <a:r>
                        <a:rPr lang="zh-CN" sz="1100" kern="100">
                          <a:effectLst/>
                        </a:rPr>
                        <a:t>用户名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 </a:t>
                      </a:r>
                      <a:endParaRPr lang="zh-CN" sz="11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5101" marR="45101" marT="0" marB="0"/>
                </a:tc>
                <a:extLst>
                  <a:ext uri="{0D108BD9-81ED-4DB2-BD59-A6C34878D82A}">
                    <a16:rowId xmlns:a16="http://schemas.microsoft.com/office/drawing/2014/main" val="3619994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15489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AutoShape 291"/>
          <p:cNvSpPr>
            <a:spLocks noChangeArrowheads="1"/>
          </p:cNvSpPr>
          <p:nvPr/>
        </p:nvSpPr>
        <p:spPr bwMode="auto">
          <a:xfrm flipV="1">
            <a:off x="7391400" y="1886956"/>
            <a:ext cx="5181600" cy="1295000"/>
          </a:xfrm>
          <a:prstGeom prst="parallelogram">
            <a:avLst>
              <a:gd name="adj" fmla="val 55130"/>
            </a:avLst>
          </a:prstGeom>
          <a:solidFill>
            <a:srgbClr val="414455"/>
          </a:solidFill>
          <a:ln>
            <a:noFill/>
          </a:ln>
          <a:effectLst/>
        </p:spPr>
        <p:txBody>
          <a:bodyPr wrap="none"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AutoShape 292"/>
          <p:cNvSpPr>
            <a:spLocks noChangeArrowheads="1"/>
          </p:cNvSpPr>
          <p:nvPr/>
        </p:nvSpPr>
        <p:spPr bwMode="auto">
          <a:xfrm flipV="1">
            <a:off x="-990600" y="1886956"/>
            <a:ext cx="5181600" cy="1295000"/>
          </a:xfrm>
          <a:prstGeom prst="parallelogram">
            <a:avLst>
              <a:gd name="adj" fmla="val 55130"/>
            </a:avLst>
          </a:prstGeom>
          <a:solidFill>
            <a:srgbClr val="414455"/>
          </a:solidFill>
          <a:ln>
            <a:noFill/>
          </a:ln>
          <a:effectLst/>
        </p:spPr>
        <p:txBody>
          <a:bodyPr wrap="none"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WordArt 293"/>
          <p:cNvSpPr>
            <a:spLocks noChangeArrowheads="1" noChangeShapeType="1" noTextEdit="1"/>
          </p:cNvSpPr>
          <p:nvPr/>
        </p:nvSpPr>
        <p:spPr bwMode="auto">
          <a:xfrm>
            <a:off x="1752600" y="2110724"/>
            <a:ext cx="1143000" cy="53323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zh-CN" altLang="en-US" sz="3600" kern="10">
                <a:blipFill dpi="0" rotWithShape="1">
                  <a:blip r:embed="rId3"/>
                  <a:srcRect/>
                  <a:tile tx="0" ty="0" sx="100000" sy="100000" flip="none" algn="tl"/>
                </a:blipFill>
                <a:effectLst>
                  <a:outerShdw dist="35921" dir="2700000" algn="ctr" rotWithShape="0">
                    <a:srgbClr val="000000">
                      <a:alpha val="8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44" name="WordArt 294"/>
          <p:cNvSpPr>
            <a:spLocks noChangeArrowheads="1" noChangeShapeType="1" noTextEdit="1"/>
          </p:cNvSpPr>
          <p:nvPr/>
        </p:nvSpPr>
        <p:spPr bwMode="auto">
          <a:xfrm>
            <a:off x="1763688" y="2779437"/>
            <a:ext cx="1143000" cy="15235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WordArt 20"/>
          <p:cNvSpPr>
            <a:spLocks noChangeArrowheads="1" noChangeShapeType="1" noTextEdit="1"/>
          </p:cNvSpPr>
          <p:nvPr/>
        </p:nvSpPr>
        <p:spPr bwMode="auto">
          <a:xfrm>
            <a:off x="3347864" y="770956"/>
            <a:ext cx="2286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1</a:t>
            </a:r>
            <a:endParaRPr lang="zh-CN" altLang="en-US" sz="3600" b="1" kern="1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46" name="Rectangle 22"/>
          <p:cNvSpPr>
            <a:spLocks noChangeArrowheads="1"/>
          </p:cNvSpPr>
          <p:nvPr/>
        </p:nvSpPr>
        <p:spPr bwMode="auto">
          <a:xfrm>
            <a:off x="3805064" y="822857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范围与愿景文档</a:t>
            </a:r>
          </a:p>
        </p:txBody>
      </p:sp>
      <p:sp>
        <p:nvSpPr>
          <p:cNvPr id="47" name="WordArt 20"/>
          <p:cNvSpPr>
            <a:spLocks noChangeArrowheads="1" noChangeShapeType="1" noTextEdit="1"/>
          </p:cNvSpPr>
          <p:nvPr/>
        </p:nvSpPr>
        <p:spPr bwMode="auto">
          <a:xfrm>
            <a:off x="3652664" y="1456545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2</a:t>
            </a:r>
            <a:endParaRPr lang="zh-CN" altLang="en-US" sz="3600" b="1" kern="1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48" name="Rectangle 22"/>
          <p:cNvSpPr>
            <a:spLocks noChangeArrowheads="1"/>
          </p:cNvSpPr>
          <p:nvPr/>
        </p:nvSpPr>
        <p:spPr bwMode="auto">
          <a:xfrm>
            <a:off x="4186064" y="1478913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用例文档</a:t>
            </a:r>
          </a:p>
        </p:txBody>
      </p:sp>
      <p:sp>
        <p:nvSpPr>
          <p:cNvPr id="49" name="WordArt 20"/>
          <p:cNvSpPr>
            <a:spLocks noChangeArrowheads="1" noChangeShapeType="1" noTextEdit="1"/>
          </p:cNvSpPr>
          <p:nvPr/>
        </p:nvSpPr>
        <p:spPr bwMode="auto">
          <a:xfrm>
            <a:off x="4033664" y="2137373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3</a:t>
            </a:r>
            <a:endParaRPr lang="zh-CN" altLang="en-US" sz="3600" b="1" kern="1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0" name="Rectangle 22"/>
          <p:cNvSpPr>
            <a:spLocks noChangeArrowheads="1"/>
          </p:cNvSpPr>
          <p:nvPr/>
        </p:nvSpPr>
        <p:spPr bwMode="auto">
          <a:xfrm>
            <a:off x="4556685" y="2176427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SRS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</a:p>
        </p:txBody>
      </p:sp>
      <p:sp>
        <p:nvSpPr>
          <p:cNvPr id="51" name="WordArt 20"/>
          <p:cNvSpPr>
            <a:spLocks noChangeArrowheads="1" noChangeShapeType="1" noTextEdit="1"/>
          </p:cNvSpPr>
          <p:nvPr/>
        </p:nvSpPr>
        <p:spPr bwMode="auto">
          <a:xfrm>
            <a:off x="4414664" y="2832483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4</a:t>
            </a:r>
            <a:endParaRPr lang="zh-CN" altLang="en-US" sz="3600" b="1" kern="1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2" name="Rectangle 22"/>
          <p:cNvSpPr>
            <a:spLocks noChangeArrowheads="1"/>
          </p:cNvSpPr>
          <p:nvPr/>
        </p:nvSpPr>
        <p:spPr bwMode="auto">
          <a:xfrm>
            <a:off x="4948064" y="2885354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</a:p>
        </p:txBody>
      </p:sp>
      <p:sp>
        <p:nvSpPr>
          <p:cNvPr id="53" name="WordArt 20"/>
          <p:cNvSpPr>
            <a:spLocks noChangeArrowheads="1" noChangeShapeType="1" noTextEdit="1"/>
          </p:cNvSpPr>
          <p:nvPr/>
        </p:nvSpPr>
        <p:spPr bwMode="auto">
          <a:xfrm>
            <a:off x="4757564" y="3594281"/>
            <a:ext cx="304800" cy="457059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3175">
                <a:solidFill>
                  <a:srgbClr val="0875F8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r>
              <a:rPr lang="en-US" altLang="zh-CN" sz="3600" b="1" kern="1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5</a:t>
            </a:r>
            <a:endParaRPr lang="zh-CN" altLang="en-US" sz="3600" b="1" kern="1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4" name="Rectangle 22"/>
          <p:cNvSpPr>
            <a:spLocks noChangeArrowheads="1"/>
          </p:cNvSpPr>
          <p:nvPr/>
        </p:nvSpPr>
        <p:spPr bwMode="auto">
          <a:xfrm>
            <a:off x="5290964" y="3594281"/>
            <a:ext cx="2971800" cy="362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 eaLnBrk="1" fontAlgn="base" hangingPunct="1">
              <a:lnSpc>
                <a:spcPct val="120000"/>
              </a:lnSpc>
              <a:buClrTx/>
              <a:buSzTx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分工及评分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7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8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0" presetID="3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22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23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24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25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-252536" y="1203598"/>
            <a:ext cx="792409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zh-CN" altLang="en-US" b="1" dirty="0"/>
              <a:t>数据库级别数据字典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073ABEA-23A6-472E-98ED-A85A1618D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364067"/>
              </p:ext>
            </p:extLst>
          </p:nvPr>
        </p:nvGraphicFramePr>
        <p:xfrm>
          <a:off x="2915816" y="1131590"/>
          <a:ext cx="5832648" cy="3387717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594512">
                  <a:extLst>
                    <a:ext uri="{9D8B030D-6E8A-4147-A177-3AD203B41FA5}">
                      <a16:colId xmlns:a16="http://schemas.microsoft.com/office/drawing/2014/main" val="508811803"/>
                    </a:ext>
                  </a:extLst>
                </a:gridCol>
                <a:gridCol w="979837">
                  <a:extLst>
                    <a:ext uri="{9D8B030D-6E8A-4147-A177-3AD203B41FA5}">
                      <a16:colId xmlns:a16="http://schemas.microsoft.com/office/drawing/2014/main" val="2332503128"/>
                    </a:ext>
                  </a:extLst>
                </a:gridCol>
                <a:gridCol w="428836">
                  <a:extLst>
                    <a:ext uri="{9D8B030D-6E8A-4147-A177-3AD203B41FA5}">
                      <a16:colId xmlns:a16="http://schemas.microsoft.com/office/drawing/2014/main" val="3963766032"/>
                    </a:ext>
                  </a:extLst>
                </a:gridCol>
                <a:gridCol w="139737">
                  <a:extLst>
                    <a:ext uri="{9D8B030D-6E8A-4147-A177-3AD203B41FA5}">
                      <a16:colId xmlns:a16="http://schemas.microsoft.com/office/drawing/2014/main" val="4211472634"/>
                    </a:ext>
                  </a:extLst>
                </a:gridCol>
                <a:gridCol w="224667">
                  <a:extLst>
                    <a:ext uri="{9D8B030D-6E8A-4147-A177-3AD203B41FA5}">
                      <a16:colId xmlns:a16="http://schemas.microsoft.com/office/drawing/2014/main" val="1577239742"/>
                    </a:ext>
                  </a:extLst>
                </a:gridCol>
                <a:gridCol w="1155764">
                  <a:extLst>
                    <a:ext uri="{9D8B030D-6E8A-4147-A177-3AD203B41FA5}">
                      <a16:colId xmlns:a16="http://schemas.microsoft.com/office/drawing/2014/main" val="3711363075"/>
                    </a:ext>
                  </a:extLst>
                </a:gridCol>
                <a:gridCol w="2309295">
                  <a:extLst>
                    <a:ext uri="{9D8B030D-6E8A-4147-A177-3AD203B41FA5}">
                      <a16:colId xmlns:a16="http://schemas.microsoft.com/office/drawing/2014/main" val="4077674310"/>
                    </a:ext>
                  </a:extLst>
                </a:gridCol>
              </a:tblGrid>
              <a:tr h="68468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字段名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实际字段名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类型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是否能为空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键型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说明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备注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573274173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userid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否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主码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用户的唯一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r>
                        <a:rPr lang="zh-CN" sz="900" kern="0">
                          <a:effectLst/>
                        </a:rPr>
                        <a:t>标识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输入）；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（输入）；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（输入）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671748110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实例编号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taskid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主码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实例的唯一</a:t>
                      </a:r>
                      <a:r>
                        <a:rPr lang="en-US" sz="900" kern="0" dirty="0">
                          <a:effectLst/>
                        </a:rPr>
                        <a:t>id</a:t>
                      </a:r>
                      <a:r>
                        <a:rPr lang="zh-CN" sz="900" kern="0" dirty="0">
                          <a:effectLst/>
                        </a:rPr>
                        <a:t>标识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输入）；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（输入）；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（输入）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2592075118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talkid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 dirty="0">
                          <a:effectLst/>
                        </a:rPr>
                        <a:t>否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主码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r>
                        <a:rPr lang="zh-CN" sz="900" kern="0">
                          <a:effectLst/>
                        </a:rPr>
                        <a:t>的唯一</a:t>
                      </a:r>
                      <a:r>
                        <a:rPr lang="en-US" sz="900" kern="0">
                          <a:effectLst/>
                        </a:rPr>
                        <a:t>id</a:t>
                      </a:r>
                      <a:r>
                        <a:rPr lang="zh-CN" sz="900" kern="0">
                          <a:effectLst/>
                        </a:rPr>
                        <a:t>标识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 dirty="0">
                          <a:effectLst/>
                        </a:rPr>
                        <a:t>s-4-2(</a:t>
                      </a:r>
                      <a:r>
                        <a:rPr lang="zh-CN" sz="900" kern="0" dirty="0">
                          <a:effectLst/>
                        </a:rPr>
                        <a:t>输入）；</a:t>
                      </a:r>
                      <a:r>
                        <a:rPr lang="en-US" sz="900" kern="0" dirty="0">
                          <a:effectLst/>
                        </a:rPr>
                        <a:t>s-4-3</a:t>
                      </a:r>
                      <a:r>
                        <a:rPr lang="zh-CN" sz="900" kern="0" dirty="0">
                          <a:effectLst/>
                        </a:rPr>
                        <a:t>（输入）；</a:t>
                      </a:r>
                      <a:r>
                        <a:rPr lang="en-US" sz="900" kern="0" dirty="0">
                          <a:effectLst/>
                        </a:rPr>
                        <a:t>s-4-4</a:t>
                      </a:r>
                      <a:r>
                        <a:rPr lang="zh-CN" sz="900" kern="0" dirty="0">
                          <a:effectLst/>
                        </a:rPr>
                        <a:t>（输入）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918615595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con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讨论内容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 dirty="0">
                          <a:effectLst/>
                        </a:rPr>
                        <a:t>s-4-2(</a:t>
                      </a:r>
                      <a:r>
                        <a:rPr lang="zh-CN" sz="900" kern="0" dirty="0">
                          <a:effectLst/>
                        </a:rPr>
                        <a:t>输出）；</a:t>
                      </a:r>
                      <a:r>
                        <a:rPr lang="en-US" sz="900" kern="0" dirty="0">
                          <a:effectLst/>
                        </a:rPr>
                        <a:t>s-4-3</a:t>
                      </a:r>
                      <a:r>
                        <a:rPr lang="zh-CN" sz="900" kern="0" dirty="0">
                          <a:effectLst/>
                        </a:rPr>
                        <a:t>（输出）；</a:t>
                      </a:r>
                      <a:r>
                        <a:rPr lang="en-US" sz="900" kern="0" dirty="0">
                          <a:effectLst/>
                        </a:rPr>
                        <a:t>s-4-4</a:t>
                      </a:r>
                      <a:r>
                        <a:rPr lang="zh-CN" sz="900" kern="0" dirty="0">
                          <a:effectLst/>
                        </a:rPr>
                        <a:t>（输出）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4140304009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用户名称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username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用户名称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3728640063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用户头像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head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用户头像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072955448"/>
                  </a:ext>
                </a:extLst>
              </a:tr>
              <a:tr h="2605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时间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time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Date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时间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841616846"/>
                  </a:ext>
                </a:extLst>
              </a:tr>
              <a:tr h="2605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点赞数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znum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点赞数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3403113193"/>
                  </a:ext>
                </a:extLst>
              </a:tr>
              <a:tr h="260559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踩数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cnum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int(11)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踩数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s-4-2(</a:t>
                      </a:r>
                      <a:r>
                        <a:rPr lang="zh-CN" sz="900" kern="0">
                          <a:effectLst/>
                        </a:rPr>
                        <a:t>输出）；</a:t>
                      </a:r>
                      <a:r>
                        <a:rPr lang="en-US" sz="900" kern="0">
                          <a:effectLst/>
                        </a:rPr>
                        <a:t>s-4-3</a:t>
                      </a:r>
                      <a:r>
                        <a:rPr lang="zh-CN" sz="900" kern="0">
                          <a:effectLst/>
                        </a:rPr>
                        <a:t>（输出）；</a:t>
                      </a:r>
                      <a:r>
                        <a:rPr lang="en-US" sz="900" kern="0">
                          <a:effectLst/>
                        </a:rPr>
                        <a:t>s-4-4</a:t>
                      </a:r>
                      <a:r>
                        <a:rPr lang="zh-CN" sz="900" kern="0">
                          <a:effectLst/>
                        </a:rPr>
                        <a:t>（输出）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837539001"/>
                  </a:ext>
                </a:extLst>
              </a:tr>
              <a:tr h="273873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回复内容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reflect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varchar(255)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否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>
                          <a:effectLst/>
                        </a:rPr>
                        <a:t> 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900" kern="0">
                          <a:effectLst/>
                        </a:rPr>
                        <a:t>回复内容</a:t>
                      </a:r>
                      <a:endParaRPr lang="zh-CN" sz="8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900" kern="0" dirty="0">
                          <a:effectLst/>
                        </a:rPr>
                        <a:t>s-4-2(</a:t>
                      </a:r>
                      <a:r>
                        <a:rPr lang="zh-CN" sz="900" kern="0" dirty="0">
                          <a:effectLst/>
                        </a:rPr>
                        <a:t>输出）；</a:t>
                      </a:r>
                      <a:r>
                        <a:rPr lang="en-US" sz="900" kern="0" dirty="0">
                          <a:effectLst/>
                        </a:rPr>
                        <a:t>s-4-3</a:t>
                      </a:r>
                      <a:r>
                        <a:rPr lang="zh-CN" sz="900" kern="0" dirty="0">
                          <a:effectLst/>
                        </a:rPr>
                        <a:t>（输出）；</a:t>
                      </a:r>
                      <a:r>
                        <a:rPr lang="en-US" sz="900" kern="0" dirty="0">
                          <a:effectLst/>
                        </a:rPr>
                        <a:t>s-4-4</a:t>
                      </a:r>
                      <a:r>
                        <a:rPr lang="zh-CN" sz="900" kern="0" dirty="0">
                          <a:effectLst/>
                        </a:rPr>
                        <a:t>（输出）</a:t>
                      </a:r>
                      <a:endParaRPr lang="zh-CN" sz="8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53383" marR="53383" marT="0" marB="0"/>
                </a:tc>
                <a:extLst>
                  <a:ext uri="{0D108BD9-81ED-4DB2-BD59-A6C34878D82A}">
                    <a16:rowId xmlns:a16="http://schemas.microsoft.com/office/drawing/2014/main" val="11241813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866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-252536" y="1203598"/>
            <a:ext cx="792409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2"/>
            <a:r>
              <a:rPr lang="en-US" altLang="zh-CN" b="1" dirty="0"/>
              <a:t>TBD</a:t>
            </a:r>
            <a:endParaRPr lang="zh-CN" altLang="en-US" b="1" dirty="0"/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10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60457" y="1419622"/>
            <a:ext cx="2339335" cy="256224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更具</a:t>
            </a:r>
            <a:r>
              <a:rPr lang="en-US" altLang="zh-CN" dirty="0"/>
              <a:t>V</a:t>
            </a:r>
            <a:r>
              <a:rPr lang="zh-CN" altLang="en-US" dirty="0"/>
              <a:t>模型的指导，需求阶段的测试用例应当是验收测试测试用例。每个测试用例与用例场景对应，采取黑盒测试中（边界值分析、等价类、错误推断）的方法进行编写。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25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9BE3804A-2814-478D-A26A-119989DE2E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4338494"/>
              </p:ext>
            </p:extLst>
          </p:nvPr>
        </p:nvGraphicFramePr>
        <p:xfrm>
          <a:off x="3101478" y="347085"/>
          <a:ext cx="5040560" cy="46270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49326">
                  <a:extLst>
                    <a:ext uri="{9D8B030D-6E8A-4147-A177-3AD203B41FA5}">
                      <a16:colId xmlns:a16="http://schemas.microsoft.com/office/drawing/2014/main" val="3263649601"/>
                    </a:ext>
                  </a:extLst>
                </a:gridCol>
                <a:gridCol w="298285">
                  <a:extLst>
                    <a:ext uri="{9D8B030D-6E8A-4147-A177-3AD203B41FA5}">
                      <a16:colId xmlns:a16="http://schemas.microsoft.com/office/drawing/2014/main" val="2593708601"/>
                    </a:ext>
                  </a:extLst>
                </a:gridCol>
                <a:gridCol w="1290013">
                  <a:extLst>
                    <a:ext uri="{9D8B030D-6E8A-4147-A177-3AD203B41FA5}">
                      <a16:colId xmlns:a16="http://schemas.microsoft.com/office/drawing/2014/main" val="1202316670"/>
                    </a:ext>
                  </a:extLst>
                </a:gridCol>
                <a:gridCol w="613172">
                  <a:extLst>
                    <a:ext uri="{9D8B030D-6E8A-4147-A177-3AD203B41FA5}">
                      <a16:colId xmlns:a16="http://schemas.microsoft.com/office/drawing/2014/main" val="453811857"/>
                    </a:ext>
                  </a:extLst>
                </a:gridCol>
                <a:gridCol w="1689764">
                  <a:extLst>
                    <a:ext uri="{9D8B030D-6E8A-4147-A177-3AD203B41FA5}">
                      <a16:colId xmlns:a16="http://schemas.microsoft.com/office/drawing/2014/main" val="586485519"/>
                    </a:ext>
                  </a:extLst>
                </a:gridCol>
              </a:tblGrid>
              <a:tr h="31164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测试用例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 grid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修改密码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421857"/>
                  </a:ext>
                </a:extLst>
              </a:tr>
              <a:tr h="31164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测试用例</a:t>
                      </a:r>
                      <a:r>
                        <a:rPr lang="en-US" sz="1200" kern="100">
                          <a:effectLst/>
                        </a:rPr>
                        <a:t>ID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 grid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S-3-2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284960"/>
                  </a:ext>
                </a:extLst>
              </a:tr>
              <a:tr h="354691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输入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动作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期望的输出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相应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实际情况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设计方法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222235484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原密码：空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新密码：空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确认新密码：空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提示信息：原密码不正确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边界值分析法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792171203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原密码：</a:t>
                      </a:r>
                      <a:r>
                        <a:rPr lang="en-US" sz="1200" kern="100">
                          <a:effectLst/>
                        </a:rPr>
                        <a:t>1234567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新密码：</a:t>
                      </a:r>
                      <a:r>
                        <a:rPr lang="en-US" sz="1200" kern="100">
                          <a:effectLst/>
                        </a:rPr>
                        <a:t>12345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确认新密码：空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提示信息：新密码长度不能小于</a:t>
                      </a:r>
                      <a:r>
                        <a:rPr lang="en-US" sz="1200" kern="100" dirty="0">
                          <a:effectLst/>
                        </a:rPr>
                        <a:t>6</a:t>
                      </a:r>
                      <a:r>
                        <a:rPr lang="zh-CN" sz="1200" kern="100" dirty="0">
                          <a:effectLst/>
                        </a:rPr>
                        <a:t>位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边界值分析法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932911402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原密码：</a:t>
                      </a:r>
                      <a:r>
                        <a:rPr lang="en-US" sz="1200" kern="100">
                          <a:effectLst/>
                        </a:rPr>
                        <a:t>1234567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新密码：</a:t>
                      </a:r>
                      <a:r>
                        <a:rPr lang="en-US" sz="1200" kern="100">
                          <a:effectLst/>
                        </a:rPr>
                        <a:t>123456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确认新密码：空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提示信息：两次密码不一致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边界值分析法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2855086626"/>
                  </a:ext>
                </a:extLst>
              </a:tr>
              <a:tr h="666339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原密码：</a:t>
                      </a:r>
                      <a:r>
                        <a:rPr lang="en-US" sz="1200" kern="100">
                          <a:effectLst/>
                        </a:rPr>
                        <a:t>123456a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新密码：</a:t>
                      </a:r>
                      <a:r>
                        <a:rPr lang="en-US" sz="1200" kern="100">
                          <a:effectLst/>
                        </a:rPr>
                        <a:t>1234567</a:t>
                      </a:r>
                      <a:endParaRPr lang="zh-CN" sz="1200" kern="10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确认新密码：空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提示信息：两次密码不一致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边界值分析法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1416744226"/>
                  </a:ext>
                </a:extLst>
              </a:tr>
              <a:tr h="843685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原密码：</a:t>
                      </a:r>
                      <a:r>
                        <a:rPr lang="en-US" sz="1200" kern="100" dirty="0">
                          <a:effectLst/>
                        </a:rPr>
                        <a:t>123456a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新密码：</a:t>
                      </a:r>
                      <a:r>
                        <a:rPr lang="en-US" sz="1200" kern="100" dirty="0">
                          <a:effectLst/>
                        </a:rPr>
                        <a:t>1234567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确认新密码：</a:t>
                      </a:r>
                      <a:r>
                        <a:rPr lang="en-US" sz="1200" kern="100" dirty="0">
                          <a:effectLst/>
                        </a:rPr>
                        <a:t>1234567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138494" marR="138494" marT="69247" marB="69247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修改密码成功，返回上一界面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边界值分析法</a:t>
                      </a:r>
                      <a:endParaRPr lang="zh-CN" sz="12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3216" marR="43216" marT="0" marB="0"/>
                </a:tc>
                <a:extLst>
                  <a:ext uri="{0D108BD9-81ED-4DB2-BD59-A6C34878D82A}">
                    <a16:rowId xmlns:a16="http://schemas.microsoft.com/office/drawing/2014/main" val="262578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18949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Box 105"/>
          <p:cNvSpPr txBox="1"/>
          <p:nvPr/>
        </p:nvSpPr>
        <p:spPr>
          <a:xfrm>
            <a:off x="360457" y="1419622"/>
            <a:ext cx="2339335" cy="11772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用户手册参考了</a:t>
            </a:r>
            <a:r>
              <a:rPr lang="en-US" altLang="zh-CN" dirty="0"/>
              <a:t>GB</a:t>
            </a:r>
            <a:r>
              <a:rPr lang="zh-CN" altLang="en-US" dirty="0"/>
              <a:t>模板，并且参考了滴答清单的用户手册进行编写。</a:t>
            </a:r>
            <a:endParaRPr lang="en-US" altLang="zh-CN" dirty="0"/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45CECA6C-3124-470C-AAAB-A19AC1CFB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928" y="267494"/>
            <a:ext cx="3251160" cy="431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6125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6" grpId="1"/>
      <p:bldP spid="4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1822F29-1905-428D-8598-63FA36937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987574"/>
            <a:ext cx="7091725" cy="3445311"/>
          </a:xfrm>
          <a:prstGeom prst="rect">
            <a:avLst/>
          </a:prstGeom>
        </p:spPr>
      </p:pic>
      <p:sp>
        <p:nvSpPr>
          <p:cNvPr id="9" name="TextBox 105">
            <a:extLst>
              <a:ext uri="{FF2B5EF4-FFF2-40B4-BE49-F238E27FC236}">
                <a16:creationId xmlns:a16="http://schemas.microsoft.com/office/drawing/2014/main" id="{D6028C33-2A78-40EF-ACA3-B23A38CCE3F0}"/>
              </a:ext>
            </a:extLst>
          </p:cNvPr>
          <p:cNvSpPr txBox="1"/>
          <p:nvPr/>
        </p:nvSpPr>
        <p:spPr>
          <a:xfrm>
            <a:off x="407387" y="719380"/>
            <a:ext cx="2627367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滴答清单用户手册样例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427731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3.5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TextBox 105">
            <a:extLst>
              <a:ext uri="{FF2B5EF4-FFF2-40B4-BE49-F238E27FC236}">
                <a16:creationId xmlns:a16="http://schemas.microsoft.com/office/drawing/2014/main" id="{D6028C33-2A78-40EF-ACA3-B23A38CCE3F0}"/>
              </a:ext>
            </a:extLst>
          </p:cNvPr>
          <p:cNvSpPr txBox="1"/>
          <p:nvPr/>
        </p:nvSpPr>
        <p:spPr>
          <a:xfrm>
            <a:off x="407387" y="719380"/>
            <a:ext cx="2627367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dirty="0"/>
              <a:t>参考后的测试用例</a:t>
            </a: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991998D-EBDA-488D-B4A9-60F714187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87" y="1031688"/>
            <a:ext cx="8445613" cy="354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3544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32040" y="1504217"/>
            <a:ext cx="2600712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731955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359874" y="1160705"/>
            <a:ext cx="2363189" cy="2363189"/>
          </a:xfrm>
          <a:prstGeom prst="ellipse">
            <a:avLst/>
          </a:prstGeom>
          <a:solidFill>
            <a:srgbClr val="414455"/>
          </a:solidFill>
          <a:ln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-474426" y="1046156"/>
            <a:ext cx="2592288" cy="2592288"/>
          </a:xfrm>
          <a:prstGeom prst="ellipse">
            <a:avLst/>
          </a:prstGeom>
          <a:noFill/>
          <a:ln cmpd="sng">
            <a:solidFill>
              <a:srgbClr val="4144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09" y="1694228"/>
            <a:ext cx="914667" cy="1286251"/>
          </a:xfrm>
          <a:prstGeom prst="rect">
            <a:avLst/>
          </a:prstGeom>
        </p:spPr>
      </p:pic>
      <p:cxnSp>
        <p:nvCxnSpPr>
          <p:cNvPr id="5" name="直接连接符 4"/>
          <p:cNvCxnSpPr>
            <a:stCxn id="3" idx="0"/>
            <a:endCxn id="9" idx="2"/>
          </p:cNvCxnSpPr>
          <p:nvPr/>
        </p:nvCxnSpPr>
        <p:spPr>
          <a:xfrm flipV="1">
            <a:off x="821718" y="735576"/>
            <a:ext cx="1839969" cy="310580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>
            <a:stCxn id="3" idx="6"/>
            <a:endCxn id="12" idx="2"/>
          </p:cNvCxnSpPr>
          <p:nvPr/>
        </p:nvCxnSpPr>
        <p:spPr>
          <a:xfrm>
            <a:off x="2117862" y="2342300"/>
            <a:ext cx="903865" cy="0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3" idx="4"/>
            <a:endCxn id="15" idx="2"/>
          </p:cNvCxnSpPr>
          <p:nvPr/>
        </p:nvCxnSpPr>
        <p:spPr>
          <a:xfrm>
            <a:off x="821718" y="3638444"/>
            <a:ext cx="1964372" cy="596734"/>
          </a:xfrm>
          <a:prstGeom prst="line">
            <a:avLst/>
          </a:prstGeom>
          <a:ln>
            <a:solidFill>
              <a:srgbClr val="4144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661687" y="375535"/>
            <a:ext cx="720080" cy="720081"/>
            <a:chOff x="3104211" y="1516067"/>
            <a:chExt cx="720080" cy="720080"/>
          </a:xfrm>
        </p:grpSpPr>
        <p:sp>
          <p:nvSpPr>
            <p:cNvPr id="9" name="椭圆 8"/>
            <p:cNvSpPr/>
            <p:nvPr/>
          </p:nvSpPr>
          <p:spPr>
            <a:xfrm>
              <a:off x="3104211" y="1516067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169820" y="1645204"/>
              <a:ext cx="604653" cy="523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021727" y="1982260"/>
            <a:ext cx="720080" cy="720080"/>
            <a:chOff x="3568945" y="2283266"/>
            <a:chExt cx="720080" cy="720080"/>
          </a:xfrm>
        </p:grpSpPr>
        <p:sp>
          <p:nvSpPr>
            <p:cNvPr id="12" name="椭圆 11"/>
            <p:cNvSpPr/>
            <p:nvPr/>
          </p:nvSpPr>
          <p:spPr>
            <a:xfrm>
              <a:off x="3568945" y="2283266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634552" y="2417349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786090" y="3875138"/>
            <a:ext cx="720080" cy="720080"/>
            <a:chOff x="3333310" y="4176146"/>
            <a:chExt cx="720080" cy="720080"/>
          </a:xfrm>
        </p:grpSpPr>
        <p:sp>
          <p:nvSpPr>
            <p:cNvPr id="15" name="椭圆 14"/>
            <p:cNvSpPr/>
            <p:nvPr/>
          </p:nvSpPr>
          <p:spPr>
            <a:xfrm>
              <a:off x="3333310" y="4176146"/>
              <a:ext cx="720080" cy="720080"/>
            </a:xfrm>
            <a:prstGeom prst="ellipse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98919" y="4305284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TextBox 16"/>
          <p:cNvSpPr txBox="1"/>
          <p:nvPr/>
        </p:nvSpPr>
        <p:spPr bwMode="auto">
          <a:xfrm>
            <a:off x="3921516" y="814568"/>
            <a:ext cx="3546569" cy="1167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【1】PRD2018-G04-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产品愿景和项目范围文档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【2】PRD2018-G04-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软件需求规格说明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(SRS)</a:t>
            </a: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【3】PRD2018-G04-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【4】PRD2018-G04-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3909736" y="435724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文档资料</a:t>
            </a:r>
          </a:p>
        </p:txBody>
      </p:sp>
      <p:sp>
        <p:nvSpPr>
          <p:cNvPr id="19" name="TextBox 18"/>
          <p:cNvSpPr txBox="1"/>
          <p:nvPr/>
        </p:nvSpPr>
        <p:spPr bwMode="auto">
          <a:xfrm>
            <a:off x="3935128" y="2304237"/>
            <a:ext cx="3546569" cy="613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 bwMode="auto">
          <a:xfrm>
            <a:off x="3905687" y="1938170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网页资料</a:t>
            </a:r>
          </a:p>
        </p:txBody>
      </p:sp>
      <p:sp>
        <p:nvSpPr>
          <p:cNvPr id="21" name="TextBox 20"/>
          <p:cNvSpPr txBox="1"/>
          <p:nvPr/>
        </p:nvSpPr>
        <p:spPr bwMode="auto">
          <a:xfrm>
            <a:off x="3905687" y="3540084"/>
            <a:ext cx="4911706" cy="1167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【5】《UML2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基础、建模与设计教程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杨弘平等著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清华大学除本社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CIP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127741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</a:t>
            </a:r>
            <a:endParaRPr lang="en-US" altLang="zh-CN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【6】《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软件需求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第三版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Karl </a:t>
            </a:r>
            <a:r>
              <a:rPr lang="en-US" altLang="zh-C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Wiegers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Joe </a:t>
            </a:r>
            <a:r>
              <a:rPr lang="en-US" altLang="zh-CN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Beattty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著 李忠利等译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清华大学出版社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CIP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ISBN: 9787302426820</a:t>
            </a:r>
          </a:p>
        </p:txBody>
      </p:sp>
      <p:sp>
        <p:nvSpPr>
          <p:cNvPr id="22" name="矩形 21"/>
          <p:cNvSpPr/>
          <p:nvPr/>
        </p:nvSpPr>
        <p:spPr bwMode="auto">
          <a:xfrm>
            <a:off x="3921516" y="3120901"/>
            <a:ext cx="2020887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书籍资料</a:t>
            </a:r>
          </a:p>
        </p:txBody>
      </p:sp>
      <p:sp>
        <p:nvSpPr>
          <p:cNvPr id="23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25" name="矩形 24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7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7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12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4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77281" y="1504217"/>
            <a:ext cx="3216265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分工及评分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002317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网线"/>
          <p:cNvGrpSpPr/>
          <p:nvPr/>
        </p:nvGrpSpPr>
        <p:grpSpPr bwMode="auto">
          <a:xfrm>
            <a:off x="-780522" y="1158826"/>
            <a:ext cx="3163922" cy="3329037"/>
            <a:chOff x="1937437" y="1332541"/>
            <a:chExt cx="3986578" cy="4192919"/>
          </a:xfrm>
        </p:grpSpPr>
        <p:sp>
          <p:nvSpPr>
            <p:cNvPr id="3" name="Line 16"/>
            <p:cNvSpPr>
              <a:spLocks noChangeShapeType="1"/>
            </p:cNvSpPr>
            <p:nvPr/>
          </p:nvSpPr>
          <p:spPr bwMode="gray">
            <a:xfrm>
              <a:off x="1937437" y="3430588"/>
              <a:ext cx="3986578" cy="0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gray">
            <a:xfrm>
              <a:off x="3931520" y="1332541"/>
              <a:ext cx="0" cy="4192919"/>
            </a:xfrm>
            <a:prstGeom prst="line">
              <a:avLst/>
            </a:prstGeom>
            <a:noFill/>
            <a:ln w="28575">
              <a:solidFill>
                <a:srgbClr val="808080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" name="Oval 10"/>
            <p:cNvSpPr>
              <a:spLocks noChangeArrowheads="1"/>
            </p:cNvSpPr>
            <p:nvPr/>
          </p:nvSpPr>
          <p:spPr bwMode="gray">
            <a:xfrm>
              <a:off x="2332760" y="1808648"/>
              <a:ext cx="3192756" cy="3216899"/>
            </a:xfrm>
            <a:prstGeom prst="ellipse">
              <a:avLst/>
            </a:prstGeom>
            <a:noFill/>
            <a:ln w="9525">
              <a:solidFill>
                <a:srgbClr val="B2B2B2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alpha val="64999"/>
                    </a:scheme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6" name="Oval 15"/>
            <p:cNvSpPr>
              <a:spLocks noChangeArrowheads="1"/>
            </p:cNvSpPr>
            <p:nvPr/>
          </p:nvSpPr>
          <p:spPr bwMode="auto">
            <a:xfrm>
              <a:off x="2135892" y="1600749"/>
              <a:ext cx="3608719" cy="3643808"/>
            </a:xfrm>
            <a:prstGeom prst="ellipse">
              <a:avLst/>
            </a:prstGeom>
            <a:noFill/>
            <a:ln w="19050">
              <a:solidFill>
                <a:srgbClr val="B2B2B2">
                  <a:alpha val="50000"/>
                </a:srgb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标题"/>
          <p:cNvGrpSpPr/>
          <p:nvPr/>
        </p:nvGrpSpPr>
        <p:grpSpPr bwMode="auto">
          <a:xfrm>
            <a:off x="-264471" y="1758700"/>
            <a:ext cx="2117958" cy="2160256"/>
            <a:chOff x="579" y="1589"/>
            <a:chExt cx="1358" cy="1358"/>
          </a:xfrm>
          <a:solidFill>
            <a:srgbClr val="414455"/>
          </a:solidFill>
        </p:grpSpPr>
        <p:sp>
          <p:nvSpPr>
            <p:cNvPr id="8" name="Oval 12"/>
            <p:cNvSpPr>
              <a:spLocks noChangeArrowheads="1"/>
            </p:cNvSpPr>
            <p:nvPr/>
          </p:nvSpPr>
          <p:spPr bwMode="gray">
            <a:xfrm>
              <a:off x="579" y="1589"/>
              <a:ext cx="1358" cy="1358"/>
            </a:xfrm>
            <a:prstGeom prst="ellipse">
              <a:avLst/>
            </a:prstGeom>
            <a:grpFill/>
            <a:ln w="38100">
              <a:solidFill>
                <a:srgbClr val="F8F8F8"/>
              </a:solidFill>
              <a:rou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9" name="Oval 13"/>
            <p:cNvSpPr>
              <a:spLocks noChangeArrowheads="1"/>
            </p:cNvSpPr>
            <p:nvPr/>
          </p:nvSpPr>
          <p:spPr bwMode="gray">
            <a:xfrm>
              <a:off x="635" y="1642"/>
              <a:ext cx="1245" cy="1246"/>
            </a:xfrm>
            <a:prstGeom prst="ellipse">
              <a:avLst/>
            </a:prstGeom>
            <a:grpFill/>
            <a:ln>
              <a:noFill/>
            </a:ln>
            <a:effectLst>
              <a:outerShdw algn="ctr" rotWithShape="0">
                <a:srgbClr val="000000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DDDDDD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" name="Oval 14"/>
            <p:cNvSpPr>
              <a:spLocks noChangeArrowheads="1"/>
            </p:cNvSpPr>
            <p:nvPr/>
          </p:nvSpPr>
          <p:spPr bwMode="gray">
            <a:xfrm>
              <a:off x="865" y="1880"/>
              <a:ext cx="797" cy="79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B2B2B2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分工及评分</a:t>
              </a:r>
            </a:p>
          </p:txBody>
        </p:sp>
      </p:grpSp>
      <p:sp>
        <p:nvSpPr>
          <p:cNvPr id="11" name="文本5"/>
          <p:cNvSpPr>
            <a:spLocks noChangeArrowheads="1"/>
          </p:cNvSpPr>
          <p:nvPr/>
        </p:nvSpPr>
        <p:spPr bwMode="black">
          <a:xfrm>
            <a:off x="1680306" y="3980606"/>
            <a:ext cx="185475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刘乐威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文本4"/>
          <p:cNvSpPr>
            <a:spLocks noChangeArrowheads="1"/>
          </p:cNvSpPr>
          <p:nvPr/>
        </p:nvSpPr>
        <p:spPr bwMode="black">
          <a:xfrm>
            <a:off x="2412352" y="3439041"/>
            <a:ext cx="185475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王飞钢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文本3"/>
          <p:cNvSpPr>
            <a:spLocks noChangeArrowheads="1"/>
          </p:cNvSpPr>
          <p:nvPr/>
        </p:nvSpPr>
        <p:spPr bwMode="black">
          <a:xfrm>
            <a:off x="2546720" y="2695349"/>
            <a:ext cx="185349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冯一鸣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文本2"/>
          <p:cNvSpPr>
            <a:spLocks noChangeArrowheads="1"/>
          </p:cNvSpPr>
          <p:nvPr/>
        </p:nvSpPr>
        <p:spPr bwMode="black">
          <a:xfrm>
            <a:off x="2409231" y="1984905"/>
            <a:ext cx="1853496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周德阳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文本1"/>
          <p:cNvSpPr>
            <a:spLocks noChangeArrowheads="1"/>
          </p:cNvSpPr>
          <p:nvPr/>
        </p:nvSpPr>
        <p:spPr bwMode="black">
          <a:xfrm>
            <a:off x="1638726" y="1370513"/>
            <a:ext cx="1854756" cy="292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郦哲聪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6" name="圆圈1"/>
          <p:cNvGrpSpPr/>
          <p:nvPr/>
        </p:nvGrpSpPr>
        <p:grpSpPr bwMode="auto">
          <a:xfrm>
            <a:off x="1309152" y="1357186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17" name="Oval 19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8" name="Oval 20"/>
            <p:cNvSpPr>
              <a:spLocks noChangeArrowheads="1"/>
            </p:cNvSpPr>
            <p:nvPr/>
          </p:nvSpPr>
          <p:spPr bwMode="gray">
            <a:xfrm>
              <a:off x="2953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圆圈2"/>
          <p:cNvGrpSpPr/>
          <p:nvPr/>
        </p:nvGrpSpPr>
        <p:grpSpPr bwMode="auto">
          <a:xfrm>
            <a:off x="1942561" y="1984905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0" name="Oval 28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1" name="Oval 29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圆圈3"/>
          <p:cNvGrpSpPr/>
          <p:nvPr/>
        </p:nvGrpSpPr>
        <p:grpSpPr bwMode="auto">
          <a:xfrm>
            <a:off x="2148983" y="2669173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3" name="Oval 31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4" name="Oval 32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圆圈4"/>
          <p:cNvGrpSpPr/>
          <p:nvPr/>
        </p:nvGrpSpPr>
        <p:grpSpPr bwMode="auto">
          <a:xfrm>
            <a:off x="1934078" y="3395858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6" name="Oval 34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7" name="Oval 35"/>
            <p:cNvSpPr>
              <a:spLocks noChangeArrowheads="1"/>
            </p:cNvSpPr>
            <p:nvPr/>
          </p:nvSpPr>
          <p:spPr bwMode="gray">
            <a:xfrm>
              <a:off x="2951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圆圈5"/>
          <p:cNvGrpSpPr/>
          <p:nvPr/>
        </p:nvGrpSpPr>
        <p:grpSpPr bwMode="auto">
          <a:xfrm>
            <a:off x="1377017" y="3950060"/>
            <a:ext cx="302565" cy="302549"/>
            <a:chOff x="2928" y="2208"/>
            <a:chExt cx="262" cy="262"/>
          </a:xfrm>
          <a:solidFill>
            <a:srgbClr val="414455"/>
          </a:solidFill>
        </p:grpSpPr>
        <p:sp>
          <p:nvSpPr>
            <p:cNvPr id="29" name="Oval 37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Oval 38"/>
            <p:cNvSpPr>
              <a:spLocks noChangeArrowheads="1"/>
            </p:cNvSpPr>
            <p:nvPr/>
          </p:nvSpPr>
          <p:spPr bwMode="gray">
            <a:xfrm>
              <a:off x="2949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文本框 74"/>
          <p:cNvSpPr txBox="1">
            <a:spLocks noChangeArrowheads="1"/>
          </p:cNvSpPr>
          <p:nvPr/>
        </p:nvSpPr>
        <p:spPr bwMode="auto">
          <a:xfrm>
            <a:off x="2383400" y="1368199"/>
            <a:ext cx="5284944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原型制作及修改、文档验收、案例拥有者用例初版、数据字典初版 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78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3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6661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分工及评分（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分制）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6" name="矩形 3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文本框 74">
            <a:extLst>
              <a:ext uri="{FF2B5EF4-FFF2-40B4-BE49-F238E27FC236}">
                <a16:creationId xmlns:a16="http://schemas.microsoft.com/office/drawing/2014/main" id="{7E3B9C05-C20B-479B-BDDD-B1D69265C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7669" y="1974865"/>
            <a:ext cx="3024336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用户手册、教师用户用例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79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39" name="文本框 74">
            <a:extLst>
              <a:ext uri="{FF2B5EF4-FFF2-40B4-BE49-F238E27FC236}">
                <a16:creationId xmlns:a16="http://schemas.microsoft.com/office/drawing/2014/main" id="{9B1A4E1D-3899-48C6-B4F6-DD54C13D9E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7558" y="2694130"/>
            <a:ext cx="4576810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测试用例、管理员用户、需求管理工具学习、数据字典初版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80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40" name="文本框 74">
            <a:extLst>
              <a:ext uri="{FF2B5EF4-FFF2-40B4-BE49-F238E27FC236}">
                <a16:creationId xmlns:a16="http://schemas.microsoft.com/office/drawing/2014/main" id="{14FACB64-A77D-44BE-90B7-E483153480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0220" y="3439041"/>
            <a:ext cx="3208658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需求优先级表格制作、学生用户用例   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76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  <p:sp>
        <p:nvSpPr>
          <p:cNvPr id="41" name="文本框 74">
            <a:extLst>
              <a:ext uri="{FF2B5EF4-FFF2-40B4-BE49-F238E27FC236}">
                <a16:creationId xmlns:a16="http://schemas.microsoft.com/office/drawing/2014/main" id="{61236DBA-704E-4B2D-BDC0-35918C2898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6141" y="3969283"/>
            <a:ext cx="4378097" cy="289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SRS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文档起草、案例拥有者用例完善、用例级数据字典   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77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分</a:t>
            </a: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190"/>
                            </p:stCondLst>
                            <p:childTnLst>
                              <p:par>
                                <p:cTn id="2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31" grpId="0"/>
      <p:bldP spid="34" grpId="0"/>
      <p:bldP spid="38" grpId="0"/>
      <p:bldP spid="39" grpId="0"/>
      <p:bldP spid="40" grpId="0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3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23928" y="1504217"/>
            <a:ext cx="4447371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范围与愿景文档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图片 4" descr="2457331_082944614000_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16075"/>
            <a:ext cx="6750050" cy="352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" name="TextBox 56"/>
          <p:cNvSpPr txBox="1"/>
          <p:nvPr/>
        </p:nvSpPr>
        <p:spPr>
          <a:xfrm rot="-240000">
            <a:off x="3872696" y="2230890"/>
            <a:ext cx="32138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en-US" altLang="zh-CN" sz="40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2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611560" y="905688"/>
            <a:ext cx="792088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提供丰富的有着详细背景描述的案例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每一份案例应具有标准文档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每个项目都有固定的角色，以角色扮演的方式开展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每个角色都有明确的工作内容以及工作时间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学生之间，师生之间，能以标准文档进行评分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网站提供资料分享功能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将以网站的形式实现该系统，所完成的网站符合同类网站的规范和标准。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学生能快速便捷的组建项目小组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学生能通过该系统进行有效的及时的管理和沟通。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指导教师能快速加入到项目小组中进行指导，学生也能及时的接收到指导教师的建议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案例拥有者能够快速便捷的对案例进行真实模拟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案例拥有者能够快速创建，编辑，分享案例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13.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管理员能够方便的审核案例</a:t>
            </a:r>
          </a:p>
        </p:txBody>
      </p:sp>
      <p:sp>
        <p:nvSpPr>
          <p:cNvPr id="29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业务目标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31" name="矩形 30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9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502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上下文图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2C2474D-DF18-4711-99FC-1DE8C4B5A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699542"/>
            <a:ext cx="7321252" cy="430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323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425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用户群分类及分析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CA726BC-E0E3-4C67-9A56-8D2369DDC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325097"/>
              </p:ext>
            </p:extLst>
          </p:nvPr>
        </p:nvGraphicFramePr>
        <p:xfrm>
          <a:off x="253370" y="1568949"/>
          <a:ext cx="3121038" cy="20056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48032">
                  <a:extLst>
                    <a:ext uri="{9D8B030D-6E8A-4147-A177-3AD203B41FA5}">
                      <a16:colId xmlns:a16="http://schemas.microsoft.com/office/drawing/2014/main" val="2040263776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225037911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87653026"/>
                    </a:ext>
                  </a:extLst>
                </a:gridCol>
                <a:gridCol w="1320878">
                  <a:extLst>
                    <a:ext uri="{9D8B030D-6E8A-4147-A177-3AD203B41FA5}">
                      <a16:colId xmlns:a16="http://schemas.microsoft.com/office/drawing/2014/main" val="597741962"/>
                    </a:ext>
                  </a:extLst>
                </a:gridCol>
              </a:tblGrid>
              <a:tr h="250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姓名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职位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内</a:t>
                      </a:r>
                      <a:r>
                        <a:rPr lang="en-US" sz="1050" kern="100">
                          <a:effectLst/>
                        </a:rPr>
                        <a:t>/</a:t>
                      </a:r>
                      <a:r>
                        <a:rPr lang="zh-CN" sz="1050" kern="100">
                          <a:effectLst/>
                        </a:rPr>
                        <a:t>外部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项目角色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9489708"/>
                  </a:ext>
                </a:extLst>
              </a:tr>
              <a:tr h="250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杨枨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教师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教师用户代表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4576930"/>
                  </a:ext>
                </a:extLst>
              </a:tr>
              <a:tr h="50140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杨枨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教师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外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案例拥有者用户代表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38244133"/>
                  </a:ext>
                </a:extLst>
              </a:tr>
              <a:tr h="50140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陈尚辉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教师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管理员用户代表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20810667"/>
                  </a:ext>
                </a:extLst>
              </a:tr>
              <a:tr h="250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陈炫文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外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学生用户代表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0503427"/>
                  </a:ext>
                </a:extLst>
              </a:tr>
              <a:tr h="2507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陈依伦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学生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内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开发小组代表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24271376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A5CCB4E-1A7E-450A-B272-B378F49EF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9916526"/>
              </p:ext>
            </p:extLst>
          </p:nvPr>
        </p:nvGraphicFramePr>
        <p:xfrm>
          <a:off x="3563888" y="834390"/>
          <a:ext cx="5267960" cy="34747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77570">
                  <a:extLst>
                    <a:ext uri="{9D8B030D-6E8A-4147-A177-3AD203B41FA5}">
                      <a16:colId xmlns:a16="http://schemas.microsoft.com/office/drawing/2014/main" val="1890911636"/>
                    </a:ext>
                  </a:extLst>
                </a:gridCol>
                <a:gridCol w="877570">
                  <a:extLst>
                    <a:ext uri="{9D8B030D-6E8A-4147-A177-3AD203B41FA5}">
                      <a16:colId xmlns:a16="http://schemas.microsoft.com/office/drawing/2014/main" val="265612391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044806144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2386916825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3307426047"/>
                    </a:ext>
                  </a:extLst>
                </a:gridCol>
                <a:gridCol w="878205">
                  <a:extLst>
                    <a:ext uri="{9D8B030D-6E8A-4147-A177-3AD203B41FA5}">
                      <a16:colId xmlns:a16="http://schemas.microsoft.com/office/drawing/2014/main" val="10466210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用户类别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从访问权限或安全级别分</a:t>
                      </a:r>
                    </a:p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业务操作中执行的任务</a:t>
                      </a:r>
                    </a:p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使用产品的频率</a:t>
                      </a:r>
                    </a:p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应用领域专业技能经验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计算机专业技能经验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54921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学生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普通用户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案例模拟（学习）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长期使用（很高）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初学者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初学者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4055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教师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普通用户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指导案例模拟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定期使用（一般）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有一定经验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不确定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44156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管理员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管理员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用户管理，案例管理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长期使用（很高）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有一定经验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有一定经验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7042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案例拥有者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普通用户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发布案例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偶尔使用（低）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有丰富经验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不确定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8344373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19639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用户代表邀请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16" name="矩形 15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0FD637EF-5C84-4513-AA39-77D67983B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70" y="693023"/>
            <a:ext cx="8820472" cy="389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903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50498"/>
            <a:ext cx="3228536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1663625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32040" y="1504217"/>
            <a:ext cx="2600712" cy="88056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fontAlgn="base">
              <a:lnSpc>
                <a:spcPct val="120000"/>
              </a:lnSpc>
            </a:pPr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用例文档</a:t>
            </a:r>
          </a:p>
        </p:txBody>
      </p:sp>
      <p:sp>
        <p:nvSpPr>
          <p:cNvPr id="10" name="矩形 9"/>
          <p:cNvSpPr/>
          <p:nvPr/>
        </p:nvSpPr>
        <p:spPr>
          <a:xfrm>
            <a:off x="3825914" y="3281290"/>
            <a:ext cx="5319000" cy="200465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02392" y="1350498"/>
            <a:ext cx="305972" cy="1188000"/>
          </a:xfrm>
          <a:prstGeom prst="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89397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/>
          <p:cNvSpPr txBox="1"/>
          <p:nvPr/>
        </p:nvSpPr>
        <p:spPr>
          <a:xfrm>
            <a:off x="6084168" y="1275606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084168" y="1760466"/>
            <a:ext cx="2664296" cy="116224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用例图分为按照四个用户群分类，</a:t>
            </a:r>
            <a:endParaRPr lang="en-US" altLang="zh-CN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每一个用户群都有一张顶层用例图和对应的一些功能模块的用例图。</a:t>
            </a:r>
          </a:p>
        </p:txBody>
      </p:sp>
      <p:sp>
        <p:nvSpPr>
          <p:cNvPr id="46" name="TextBox 108"/>
          <p:cNvSpPr txBox="1">
            <a:spLocks noChangeArrowheads="1"/>
          </p:cNvSpPr>
          <p:nvPr/>
        </p:nvSpPr>
        <p:spPr bwMode="auto">
          <a:xfrm>
            <a:off x="539552" y="267494"/>
            <a:ext cx="220605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zh-CN" b="1" dirty="0"/>
              <a:t>用例图</a:t>
            </a:r>
            <a:r>
              <a:rPr lang="zh-CN" altLang="en-US" b="1" dirty="0"/>
              <a:t>部分展示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07544" y="245001"/>
            <a:ext cx="360000" cy="360000"/>
            <a:chOff x="1965186" y="1419622"/>
            <a:chExt cx="302558" cy="314067"/>
          </a:xfrm>
        </p:grpSpPr>
        <p:sp>
          <p:nvSpPr>
            <p:cNvPr id="48" name="矩形 47"/>
            <p:cNvSpPr/>
            <p:nvPr userDrawn="1"/>
          </p:nvSpPr>
          <p:spPr>
            <a:xfrm>
              <a:off x="1965186" y="1419622"/>
              <a:ext cx="252000" cy="2520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 userDrawn="1"/>
          </p:nvSpPr>
          <p:spPr>
            <a:xfrm>
              <a:off x="2087744" y="1553689"/>
              <a:ext cx="180000" cy="180000"/>
            </a:xfrm>
            <a:prstGeom prst="rect">
              <a:avLst/>
            </a:prstGeom>
            <a:solidFill>
              <a:srgbClr val="0E90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0" name="图片 49" descr="611305238759394475">
            <a:extLst>
              <a:ext uri="{FF2B5EF4-FFF2-40B4-BE49-F238E27FC236}">
                <a16:creationId xmlns:a16="http://schemas.microsoft.com/office/drawing/2014/main" id="{8130AE88-D731-406E-BEF5-417EB27B32E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3370" y="987574"/>
            <a:ext cx="5273675" cy="2987040"/>
          </a:xfrm>
          <a:prstGeom prst="rect">
            <a:avLst/>
          </a:prstGeom>
        </p:spPr>
      </p:pic>
      <p:sp>
        <p:nvSpPr>
          <p:cNvPr id="51" name="TextBox 104">
            <a:extLst>
              <a:ext uri="{FF2B5EF4-FFF2-40B4-BE49-F238E27FC236}">
                <a16:creationId xmlns:a16="http://schemas.microsoft.com/office/drawing/2014/main" id="{1D5EB54B-10C6-46A0-85BA-E8FB6ACE7D4C}"/>
              </a:ext>
            </a:extLst>
          </p:cNvPr>
          <p:cNvSpPr txBox="1"/>
          <p:nvPr/>
        </p:nvSpPr>
        <p:spPr>
          <a:xfrm>
            <a:off x="1654936" y="4443958"/>
            <a:ext cx="2917064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教师用户顶层用例图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5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4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1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106" grpId="0"/>
      <p:bldP spid="46" grpId="0"/>
      <p:bldP spid="51" grpId="0"/>
      <p:bldP spid="51" grpId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2025</Words>
  <Application>Microsoft Office PowerPoint</Application>
  <PresentationFormat>全屏显示(16:9)</PresentationFormat>
  <Paragraphs>604</Paragraphs>
  <Slides>30</Slides>
  <Notes>30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6" baseType="lpstr">
      <vt:lpstr>等线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严谨实用2015</dc:title>
  <dc:creator>Windows 用户</dc:creator>
  <cp:lastModifiedBy>微软用户</cp:lastModifiedBy>
  <cp:revision>28</cp:revision>
  <dcterms:created xsi:type="dcterms:W3CDTF">2014-09-01T11:16:00Z</dcterms:created>
  <dcterms:modified xsi:type="dcterms:W3CDTF">2018-12-25T13:55:20Z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

<file path=docProps/thumbnail.jpeg>
</file>